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 id="2147483700" r:id="rId8"/>
    <p:sldMasterId id="2147483713" r:id="rId9"/>
    <p:sldMasterId id="2147483726" r:id="rId10"/>
    <p:sldMasterId id="2147483739"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8" r:id="rId33"/>
    <p:sldId id="279" r:id="rId34"/>
    <p:sldId id="280" r:id="rId35"/>
    <p:sldId id="281" r:id="rId36"/>
    <p:sldId id="282" r:id="rId37"/>
    <p:sldId id="283" r:id="rId38"/>
    <p:sldId id="284" r:id="rId39"/>
    <p:sldId id="285" r:id="rId40"/>
    <p:sldId id="286" r:id="rId41"/>
    <p:sldId id="287" r:id="rId42"/>
  </p:sldIdLst>
  <p:sldSz cx="12192000" cy="6858000"/>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26E3E-7A24-4348-BA44-CEC77A41B2F2}" v="60" dt="2020-04-22T17:25:47.727"/>
    <p1510:client id="{6378D69E-76F1-4D5C-B3CE-C16E0EE6279A}" v="6" dt="2020-04-23T08:39:42.567"/>
    <p1510:client id="{9F3CBFC1-1965-4803-945B-72328EADFB5E}" v="4" dt="2020-04-26T16:53:54.901"/>
    <p1510:client id="{ECC02545-138C-47B7-8F4E-FFAD70AD1BA0}" v="76" dt="2020-04-22T10:32:12.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BŁAŻYŃSKA" userId="S::monblaz67@edu.gdansk.pl::5f4dd263-8d18-4db6-b6c9-f925755e8af0" providerId="AD" clId="Web-{ECC02545-138C-47B7-8F4E-FFAD70AD1BA0}"/>
    <pc:docChg chg="delSld modSld">
      <pc:chgData name="MONIKA BŁAŻYŃSKA" userId="S::monblaz67@edu.gdansk.pl::5f4dd263-8d18-4db6-b6c9-f925755e8af0" providerId="AD" clId="Web-{ECC02545-138C-47B7-8F4E-FFAD70AD1BA0}" dt="2020-04-22T10:32:12.370" v="75"/>
      <pc:docMkLst>
        <pc:docMk/>
      </pc:docMkLst>
      <pc:sldChg chg="modSp">
        <pc:chgData name="MONIKA BŁAŻYŃSKA" userId="S::monblaz67@edu.gdansk.pl::5f4dd263-8d18-4db6-b6c9-f925755e8af0" providerId="AD" clId="Web-{ECC02545-138C-47B7-8F4E-FFAD70AD1BA0}" dt="2020-04-22T10:26:13.044" v="13" actId="20577"/>
        <pc:sldMkLst>
          <pc:docMk/>
          <pc:sldMk cId="0" sldId="273"/>
        </pc:sldMkLst>
        <pc:spChg chg="mod">
          <ac:chgData name="MONIKA BŁAŻYŃSKA" userId="S::monblaz67@edu.gdansk.pl::5f4dd263-8d18-4db6-b6c9-f925755e8af0" providerId="AD" clId="Web-{ECC02545-138C-47B7-8F4E-FFAD70AD1BA0}" dt="2020-04-22T10:26:13.044" v="13" actId="20577"/>
          <ac:spMkLst>
            <pc:docMk/>
            <pc:sldMk cId="0" sldId="273"/>
            <ac:spMk id="464" creationId="{00000000-0000-0000-0000-000000000000}"/>
          </ac:spMkLst>
        </pc:spChg>
      </pc:sldChg>
      <pc:sldChg chg="modSp">
        <pc:chgData name="MONIKA BŁAŻYŃSKA" userId="S::monblaz67@edu.gdansk.pl::5f4dd263-8d18-4db6-b6c9-f925755e8af0" providerId="AD" clId="Web-{ECC02545-138C-47B7-8F4E-FFAD70AD1BA0}" dt="2020-04-22T10:28:36.675" v="37" actId="20577"/>
        <pc:sldMkLst>
          <pc:docMk/>
          <pc:sldMk cId="0" sldId="274"/>
        </pc:sldMkLst>
        <pc:spChg chg="mod">
          <ac:chgData name="MONIKA BŁAŻYŃSKA" userId="S::monblaz67@edu.gdansk.pl::5f4dd263-8d18-4db6-b6c9-f925755e8af0" providerId="AD" clId="Web-{ECC02545-138C-47B7-8F4E-FFAD70AD1BA0}" dt="2020-04-22T10:28:36.675" v="37" actId="20577"/>
          <ac:spMkLst>
            <pc:docMk/>
            <pc:sldMk cId="0" sldId="274"/>
            <ac:spMk id="465" creationId="{00000000-0000-0000-0000-000000000000}"/>
          </ac:spMkLst>
        </pc:spChg>
      </pc:sldChg>
      <pc:sldChg chg="modSp">
        <pc:chgData name="MONIKA BŁAŻYŃSKA" userId="S::monblaz67@edu.gdansk.pl::5f4dd263-8d18-4db6-b6c9-f925755e8af0" providerId="AD" clId="Web-{ECC02545-138C-47B7-8F4E-FFAD70AD1BA0}" dt="2020-04-22T10:31:00.102" v="74" actId="20577"/>
        <pc:sldMkLst>
          <pc:docMk/>
          <pc:sldMk cId="0" sldId="275"/>
        </pc:sldMkLst>
        <pc:spChg chg="mod">
          <ac:chgData name="MONIKA BŁAŻYŃSKA" userId="S::monblaz67@edu.gdansk.pl::5f4dd263-8d18-4db6-b6c9-f925755e8af0" providerId="AD" clId="Web-{ECC02545-138C-47B7-8F4E-FFAD70AD1BA0}" dt="2020-04-22T10:31:00.102" v="74" actId="20577"/>
          <ac:spMkLst>
            <pc:docMk/>
            <pc:sldMk cId="0" sldId="275"/>
            <ac:spMk id="466" creationId="{00000000-0000-0000-0000-000000000000}"/>
          </ac:spMkLst>
        </pc:spChg>
      </pc:sldChg>
      <pc:sldChg chg="del">
        <pc:chgData name="MONIKA BŁAŻYŃSKA" userId="S::monblaz67@edu.gdansk.pl::5f4dd263-8d18-4db6-b6c9-f925755e8af0" providerId="AD" clId="Web-{ECC02545-138C-47B7-8F4E-FFAD70AD1BA0}" dt="2020-04-22T10:32:12.370" v="75"/>
        <pc:sldMkLst>
          <pc:docMk/>
          <pc:sldMk cId="0" sldId="277"/>
        </pc:sldMkLst>
      </pc:sldChg>
    </pc:docChg>
  </pc:docChgLst>
  <pc:docChgLst>
    <pc:chgData name="MONIKA BŁAŻYŃSKA" userId="S::monblaz67@edu.gdansk.pl::5f4dd263-8d18-4db6-b6c9-f925755e8af0" providerId="AD" clId="Web-{6378D69E-76F1-4D5C-B3CE-C16E0EE6279A}"/>
    <pc:docChg chg="modSld">
      <pc:chgData name="MONIKA BŁAŻYŃSKA" userId="S::monblaz67@edu.gdansk.pl::5f4dd263-8d18-4db6-b6c9-f925755e8af0" providerId="AD" clId="Web-{6378D69E-76F1-4D5C-B3CE-C16E0EE6279A}" dt="2020-04-23T08:39:42.567" v="5" actId="20577"/>
      <pc:docMkLst>
        <pc:docMk/>
      </pc:docMkLst>
      <pc:sldChg chg="modSp">
        <pc:chgData name="MONIKA BŁAŻYŃSKA" userId="S::monblaz67@edu.gdansk.pl::5f4dd263-8d18-4db6-b6c9-f925755e8af0" providerId="AD" clId="Web-{6378D69E-76F1-4D5C-B3CE-C16E0EE6279A}" dt="2020-04-23T08:39:42.567" v="5" actId="20577"/>
        <pc:sldMkLst>
          <pc:docMk/>
          <pc:sldMk cId="0" sldId="278"/>
        </pc:sldMkLst>
        <pc:spChg chg="mod">
          <ac:chgData name="MONIKA BŁAŻYŃSKA" userId="S::monblaz67@edu.gdansk.pl::5f4dd263-8d18-4db6-b6c9-f925755e8af0" providerId="AD" clId="Web-{6378D69E-76F1-4D5C-B3CE-C16E0EE6279A}" dt="2020-04-23T08:39:42.567" v="5" actId="20577"/>
          <ac:spMkLst>
            <pc:docMk/>
            <pc:sldMk cId="0" sldId="278"/>
            <ac:spMk id="469" creationId="{00000000-0000-0000-0000-000000000000}"/>
          </ac:spMkLst>
        </pc:spChg>
      </pc:sldChg>
    </pc:docChg>
  </pc:docChgLst>
  <pc:docChgLst>
    <pc:chgData name="Magdalena Berg" userId="S::magberg49@edu.gdansk.pl::2488735a-d3f6-44e0-b955-81fe9d132b4f" providerId="AD" clId="Web-{30726E3E-7A24-4348-BA44-CEC77A41B2F2}"/>
    <pc:docChg chg="modSld">
      <pc:chgData name="Magdalena Berg" userId="S::magberg49@edu.gdansk.pl::2488735a-d3f6-44e0-b955-81fe9d132b4f" providerId="AD" clId="Web-{30726E3E-7A24-4348-BA44-CEC77A41B2F2}" dt="2020-04-22T17:25:47.727" v="55" actId="14100"/>
      <pc:docMkLst>
        <pc:docMk/>
      </pc:docMkLst>
      <pc:sldChg chg="modSp">
        <pc:chgData name="Magdalena Berg" userId="S::magberg49@edu.gdansk.pl::2488735a-d3f6-44e0-b955-81fe9d132b4f" providerId="AD" clId="Web-{30726E3E-7A24-4348-BA44-CEC77A41B2F2}" dt="2020-04-22T17:21:17.513" v="48" actId="14100"/>
        <pc:sldMkLst>
          <pc:docMk/>
          <pc:sldMk cId="0" sldId="256"/>
        </pc:sldMkLst>
        <pc:spChg chg="mod">
          <ac:chgData name="Magdalena Berg" userId="S::magberg49@edu.gdansk.pl::2488735a-d3f6-44e0-b955-81fe9d132b4f" providerId="AD" clId="Web-{30726E3E-7A24-4348-BA44-CEC77A41B2F2}" dt="2020-04-22T17:21:17.513" v="48" actId="14100"/>
          <ac:spMkLst>
            <pc:docMk/>
            <pc:sldMk cId="0" sldId="256"/>
            <ac:spMk id="362" creationId="{00000000-0000-0000-0000-000000000000}"/>
          </ac:spMkLst>
        </pc:spChg>
        <pc:spChg chg="mod">
          <ac:chgData name="Magdalena Berg" userId="S::magberg49@edu.gdansk.pl::2488735a-d3f6-44e0-b955-81fe9d132b4f" providerId="AD" clId="Web-{30726E3E-7A24-4348-BA44-CEC77A41B2F2}" dt="2020-04-22T17:18:42.116" v="5" actId="20577"/>
          <ac:spMkLst>
            <pc:docMk/>
            <pc:sldMk cId="0" sldId="256"/>
            <ac:spMk id="365" creationId="{00000000-0000-0000-0000-000000000000}"/>
          </ac:spMkLst>
        </pc:spChg>
        <pc:spChg chg="mod">
          <ac:chgData name="Magdalena Berg" userId="S::magberg49@edu.gdansk.pl::2488735a-d3f6-44e0-b955-81fe9d132b4f" providerId="AD" clId="Web-{30726E3E-7A24-4348-BA44-CEC77A41B2F2}" dt="2020-04-22T17:18:28.241" v="1" actId="20577"/>
          <ac:spMkLst>
            <pc:docMk/>
            <pc:sldMk cId="0" sldId="256"/>
            <ac:spMk id="366" creationId="{00000000-0000-0000-0000-000000000000}"/>
          </ac:spMkLst>
        </pc:spChg>
        <pc:spChg chg="mod">
          <ac:chgData name="Magdalena Berg" userId="S::magberg49@edu.gdansk.pl::2488735a-d3f6-44e0-b955-81fe9d132b4f" providerId="AD" clId="Web-{30726E3E-7A24-4348-BA44-CEC77A41B2F2}" dt="2020-04-22T17:19:03.352" v="8" actId="1076"/>
          <ac:spMkLst>
            <pc:docMk/>
            <pc:sldMk cId="0" sldId="256"/>
            <ac:spMk id="367" creationId="{00000000-0000-0000-0000-000000000000}"/>
          </ac:spMkLst>
        </pc:spChg>
      </pc:sldChg>
      <pc:sldChg chg="modSp">
        <pc:chgData name="Magdalena Berg" userId="S::magberg49@edu.gdansk.pl::2488735a-d3f6-44e0-b955-81fe9d132b4f" providerId="AD" clId="Web-{30726E3E-7A24-4348-BA44-CEC77A41B2F2}" dt="2020-04-22T17:19:23.306" v="17" actId="20577"/>
        <pc:sldMkLst>
          <pc:docMk/>
          <pc:sldMk cId="0" sldId="258"/>
        </pc:sldMkLst>
        <pc:spChg chg="mod">
          <ac:chgData name="Magdalena Berg" userId="S::magberg49@edu.gdansk.pl::2488735a-d3f6-44e0-b955-81fe9d132b4f" providerId="AD" clId="Web-{30726E3E-7A24-4348-BA44-CEC77A41B2F2}" dt="2020-04-22T17:19:23.306" v="17" actId="20577"/>
          <ac:spMkLst>
            <pc:docMk/>
            <pc:sldMk cId="0" sldId="258"/>
            <ac:spMk id="388" creationId="{00000000-0000-0000-0000-000000000000}"/>
          </ac:spMkLst>
        </pc:spChg>
      </pc:sldChg>
      <pc:sldChg chg="modSp">
        <pc:chgData name="Magdalena Berg" userId="S::magberg49@edu.gdansk.pl::2488735a-d3f6-44e0-b955-81fe9d132b4f" providerId="AD" clId="Web-{30726E3E-7A24-4348-BA44-CEC77A41B2F2}" dt="2020-04-22T17:19:54.979" v="28" actId="20577"/>
        <pc:sldMkLst>
          <pc:docMk/>
          <pc:sldMk cId="0" sldId="259"/>
        </pc:sldMkLst>
        <pc:spChg chg="mod">
          <ac:chgData name="Magdalena Berg" userId="S::magberg49@edu.gdansk.pl::2488735a-d3f6-44e0-b955-81fe9d132b4f" providerId="AD" clId="Web-{30726E3E-7A24-4348-BA44-CEC77A41B2F2}" dt="2020-04-22T17:19:54.979" v="28" actId="20577"/>
          <ac:spMkLst>
            <pc:docMk/>
            <pc:sldMk cId="0" sldId="259"/>
            <ac:spMk id="392" creationId="{00000000-0000-0000-0000-000000000000}"/>
          </ac:spMkLst>
        </pc:spChg>
      </pc:sldChg>
      <pc:sldChg chg="modSp">
        <pc:chgData name="Magdalena Berg" userId="S::magberg49@edu.gdansk.pl::2488735a-d3f6-44e0-b955-81fe9d132b4f" providerId="AD" clId="Web-{30726E3E-7A24-4348-BA44-CEC77A41B2F2}" dt="2020-04-22T17:20:30.168" v="44" actId="20577"/>
        <pc:sldMkLst>
          <pc:docMk/>
          <pc:sldMk cId="0" sldId="260"/>
        </pc:sldMkLst>
        <pc:spChg chg="mod">
          <ac:chgData name="Magdalena Berg" userId="S::magberg49@edu.gdansk.pl::2488735a-d3f6-44e0-b955-81fe9d132b4f" providerId="AD" clId="Web-{30726E3E-7A24-4348-BA44-CEC77A41B2F2}" dt="2020-04-22T17:20:30.168" v="44" actId="20577"/>
          <ac:spMkLst>
            <pc:docMk/>
            <pc:sldMk cId="0" sldId="260"/>
            <ac:spMk id="396" creationId="{00000000-0000-0000-0000-000000000000}"/>
          </ac:spMkLst>
        </pc:spChg>
      </pc:sldChg>
      <pc:sldChg chg="modSp">
        <pc:chgData name="Magdalena Berg" userId="S::magberg49@edu.gdansk.pl::2488735a-d3f6-44e0-b955-81fe9d132b4f" providerId="AD" clId="Web-{30726E3E-7A24-4348-BA44-CEC77A41B2F2}" dt="2020-04-22T17:25:13.054" v="53" actId="14100"/>
        <pc:sldMkLst>
          <pc:docMk/>
          <pc:sldMk cId="0" sldId="265"/>
        </pc:sldMkLst>
        <pc:spChg chg="mod">
          <ac:chgData name="Magdalena Berg" userId="S::magberg49@edu.gdansk.pl::2488735a-d3f6-44e0-b955-81fe9d132b4f" providerId="AD" clId="Web-{30726E3E-7A24-4348-BA44-CEC77A41B2F2}" dt="2020-04-22T17:25:13.054" v="53" actId="14100"/>
          <ac:spMkLst>
            <pc:docMk/>
            <pc:sldMk cId="0" sldId="265"/>
            <ac:spMk id="435" creationId="{00000000-0000-0000-0000-000000000000}"/>
          </ac:spMkLst>
        </pc:spChg>
      </pc:sldChg>
      <pc:sldChg chg="modSp">
        <pc:chgData name="Magdalena Berg" userId="S::magberg49@edu.gdansk.pl::2488735a-d3f6-44e0-b955-81fe9d132b4f" providerId="AD" clId="Web-{30726E3E-7A24-4348-BA44-CEC77A41B2F2}" dt="2020-04-22T17:25:47.727" v="55" actId="14100"/>
        <pc:sldMkLst>
          <pc:docMk/>
          <pc:sldMk cId="0" sldId="268"/>
        </pc:sldMkLst>
        <pc:spChg chg="mod">
          <ac:chgData name="Magdalena Berg" userId="S::magberg49@edu.gdansk.pl::2488735a-d3f6-44e0-b955-81fe9d132b4f" providerId="AD" clId="Web-{30726E3E-7A24-4348-BA44-CEC77A41B2F2}" dt="2020-04-22T17:25:47.727" v="55" actId="14100"/>
          <ac:spMkLst>
            <pc:docMk/>
            <pc:sldMk cId="0" sldId="268"/>
            <ac:spMk id="441" creationId="{00000000-0000-0000-0000-000000000000}"/>
          </ac:spMkLst>
        </pc:spChg>
      </pc:sldChg>
    </pc:docChg>
  </pc:docChgLst>
  <pc:docChgLst>
    <pc:chgData name="MONIKA Śliwowska" userId="S::monsliw31@edu.gdansk.pl::7aadaa52-9d9f-45eb-8ac5-da82eec8a53d" providerId="AD" clId="Web-{9F3CBFC1-1965-4803-945B-72328EADFB5E}"/>
    <pc:docChg chg="modSld">
      <pc:chgData name="MONIKA Śliwowska" userId="S::monsliw31@edu.gdansk.pl::7aadaa52-9d9f-45eb-8ac5-da82eec8a53d" providerId="AD" clId="Web-{9F3CBFC1-1965-4803-945B-72328EADFB5E}" dt="2020-04-26T16:53:54.901" v="3" actId="20577"/>
      <pc:docMkLst>
        <pc:docMk/>
      </pc:docMkLst>
      <pc:sldChg chg="modSp">
        <pc:chgData name="MONIKA Śliwowska" userId="S::monsliw31@edu.gdansk.pl::7aadaa52-9d9f-45eb-8ac5-da82eec8a53d" providerId="AD" clId="Web-{9F3CBFC1-1965-4803-945B-72328EADFB5E}" dt="2020-04-26T16:53:54.901" v="3" actId="20577"/>
        <pc:sldMkLst>
          <pc:docMk/>
          <pc:sldMk cId="0" sldId="266"/>
        </pc:sldMkLst>
        <pc:spChg chg="mod">
          <ac:chgData name="MONIKA Śliwowska" userId="S::monsliw31@edu.gdansk.pl::7aadaa52-9d9f-45eb-8ac5-da82eec8a53d" providerId="AD" clId="Web-{9F3CBFC1-1965-4803-945B-72328EADFB5E}" dt="2020-04-26T16:53:54.901" v="3" actId="20577"/>
          <ac:spMkLst>
            <pc:docMk/>
            <pc:sldMk cId="0" sldId="266"/>
            <ac:spMk id="43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3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3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3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4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41"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4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43"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5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5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63"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64"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6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7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7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7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7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80"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8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8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8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85"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8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87"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98"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08"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109"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1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2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125"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1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1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130"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1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132"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4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52"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153"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1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16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169"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1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1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174"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1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176"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8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8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9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1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9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96"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197"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0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0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0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20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213"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1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21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21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218"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21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220"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30"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3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3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40"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241"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4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4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4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4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4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4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1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19"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20"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5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25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257"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5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26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26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262"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26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264"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7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7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7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7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84"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285"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8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2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8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9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9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9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9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29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30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301"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0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30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30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306"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30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308"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18"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2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2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3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2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5"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pl-PL"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328"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
        <p:nvSpPr>
          <p:cNvPr id="329"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l-PL" sz="3200" b="0" strike="noStrike" spc="-1">
              <a:latin typeface="Arial"/>
            </a:endParaRPr>
          </a:p>
        </p:txBody>
      </p:sp>
      <p:sp>
        <p:nvSpPr>
          <p:cNvPr id="3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33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3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33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3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l-PL" sz="3200" b="0" strike="noStrike" spc="-1">
              <a:latin typeface="Arial"/>
            </a:endParaRPr>
          </a:p>
        </p:txBody>
      </p:sp>
      <p:sp>
        <p:nvSpPr>
          <p:cNvPr id="34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l-PL" sz="3200" b="0" strike="noStrike" spc="-1">
              <a:latin typeface="Arial"/>
            </a:endParaRPr>
          </a:p>
        </p:txBody>
      </p:sp>
      <p:sp>
        <p:nvSpPr>
          <p:cNvPr id="3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l-PL" sz="3200" b="0" strike="noStrike" spc="-1">
              <a:latin typeface="Arial"/>
            </a:endParaRPr>
          </a:p>
        </p:txBody>
      </p:sp>
      <p:sp>
        <p:nvSpPr>
          <p:cNvPr id="3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l-PL" sz="3200" b="0" strike="noStrike" spc="-1">
              <a:latin typeface="Arial"/>
            </a:endParaRPr>
          </a:p>
        </p:txBody>
      </p:sp>
      <p:sp>
        <p:nvSpPr>
          <p:cNvPr id="345"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pl-PL" sz="4400" b="0" strike="noStrike" spc="-1">
              <a:latin typeface="Arial"/>
            </a:endParaRPr>
          </a:p>
        </p:txBody>
      </p:sp>
      <p:sp>
        <p:nvSpPr>
          <p:cNvPr id="34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l-PL" sz="3200" b="0" strike="noStrike" spc="-1">
              <a:latin typeface="Arial"/>
            </a:endParaRPr>
          </a:p>
        </p:txBody>
      </p:sp>
      <p:sp>
        <p:nvSpPr>
          <p:cNvPr id="34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l-PL" sz="3200" b="0" strike="noStrike" spc="-1">
              <a:latin typeface="Arial"/>
            </a:endParaRPr>
          </a:p>
        </p:txBody>
      </p:sp>
      <p:sp>
        <p:nvSpPr>
          <p:cNvPr id="34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l-PL" sz="3200" b="0" strike="noStrike" spc="-1">
              <a:latin typeface="Arial"/>
            </a:endParaRPr>
          </a:p>
        </p:txBody>
      </p:sp>
      <p:sp>
        <p:nvSpPr>
          <p:cNvPr id="350"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pl-PL" sz="3200" b="0" strike="noStrike" spc="-1">
              <a:latin typeface="Arial"/>
            </a:endParaRPr>
          </a:p>
        </p:txBody>
      </p:sp>
      <p:sp>
        <p:nvSpPr>
          <p:cNvPr id="35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l-PL" sz="3200" b="0" strike="noStrike" spc="-1">
              <a:latin typeface="Arial"/>
            </a:endParaRPr>
          </a:p>
        </p:txBody>
      </p:sp>
      <p:sp>
        <p:nvSpPr>
          <p:cNvPr id="352"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5.png"/><Relationship Id="rId2" Type="http://schemas.openxmlformats.org/officeDocument/2006/relationships/slideLayout" Target="../slideLayouts/slideLayout50.xml"/><Relationship Id="rId16"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18" Type="http://schemas.openxmlformats.org/officeDocument/2006/relationships/image" Target="../media/image5.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4.png"/><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18" Type="http://schemas.openxmlformats.org/officeDocument/2006/relationships/image" Target="../media/image5.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4.png"/><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8" name="Picture 7"/>
          <p:cNvPicPr/>
          <p:nvPr/>
        </p:nvPicPr>
        <p:blipFill>
          <a:blip r:embed="rId15"/>
          <a:srcRect l="3610"/>
          <a:stretch/>
        </p:blipFill>
        <p:spPr>
          <a:xfrm>
            <a:off x="0" y="2669760"/>
            <a:ext cx="4034160" cy="4185360"/>
          </a:xfrm>
          <a:prstGeom prst="rect">
            <a:avLst/>
          </a:prstGeom>
          <a:ln>
            <a:noFill/>
          </a:ln>
        </p:spPr>
      </p:pic>
      <p:pic>
        <p:nvPicPr>
          <p:cNvPr id="9" name="Picture 6"/>
          <p:cNvPicPr/>
          <p:nvPr/>
        </p:nvPicPr>
        <p:blipFill>
          <a:blip r:embed="rId16"/>
          <a:srcRect l="35647"/>
          <a:stretch/>
        </p:blipFill>
        <p:spPr>
          <a:xfrm>
            <a:off x="0" y="2892240"/>
            <a:ext cx="1519560" cy="2362680"/>
          </a:xfrm>
          <a:prstGeom prst="rect">
            <a:avLst/>
          </a:prstGeom>
          <a:ln>
            <a:noFill/>
          </a:ln>
        </p:spPr>
      </p:pic>
      <p:sp>
        <p:nvSpPr>
          <p:cNvPr id="2"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p:cNvPicPr/>
          <p:nvPr/>
        </p:nvPicPr>
        <p:blipFill>
          <a:blip r:embed="rId17"/>
          <a:srcRect t="28812"/>
          <a:stretch/>
        </p:blipFill>
        <p:spPr>
          <a:xfrm>
            <a:off x="7999560" y="0"/>
            <a:ext cx="1600560" cy="1138680"/>
          </a:xfrm>
          <a:prstGeom prst="rect">
            <a:avLst/>
          </a:prstGeom>
          <a:ln>
            <a:noFill/>
          </a:ln>
        </p:spPr>
      </p:pic>
      <p:pic>
        <p:nvPicPr>
          <p:cNvPr id="4" name="Picture 9"/>
          <p:cNvPicPr/>
          <p:nvPr/>
        </p:nvPicPr>
        <p:blipFill>
          <a:blip r:embed="rId18"/>
          <a:srcRect b="23333"/>
          <a:stretch/>
        </p:blipFill>
        <p:spPr>
          <a:xfrm>
            <a:off x="8605800" y="6095880"/>
            <a:ext cx="990720" cy="759240"/>
          </a:xfrm>
          <a:prstGeom prst="rect">
            <a:avLst/>
          </a:prstGeom>
          <a:ln>
            <a:noFill/>
          </a:ln>
        </p:spPr>
      </p:pic>
      <p:sp>
        <p:nvSpPr>
          <p:cNvPr id="5"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7"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44" name="Picture 7"/>
          <p:cNvPicPr/>
          <p:nvPr/>
        </p:nvPicPr>
        <p:blipFill>
          <a:blip r:embed="rId15"/>
          <a:srcRect l="3610"/>
          <a:stretch/>
        </p:blipFill>
        <p:spPr>
          <a:xfrm>
            <a:off x="0" y="2669760"/>
            <a:ext cx="4034160" cy="4185360"/>
          </a:xfrm>
          <a:prstGeom prst="rect">
            <a:avLst/>
          </a:prstGeom>
          <a:ln>
            <a:noFill/>
          </a:ln>
        </p:spPr>
      </p:pic>
      <p:pic>
        <p:nvPicPr>
          <p:cNvPr id="45" name="Picture 6"/>
          <p:cNvPicPr/>
          <p:nvPr/>
        </p:nvPicPr>
        <p:blipFill>
          <a:blip r:embed="rId16"/>
          <a:srcRect l="35647"/>
          <a:stretch/>
        </p:blipFill>
        <p:spPr>
          <a:xfrm>
            <a:off x="0" y="2892240"/>
            <a:ext cx="1519560" cy="2362680"/>
          </a:xfrm>
          <a:prstGeom prst="rect">
            <a:avLst/>
          </a:prstGeom>
          <a:ln>
            <a:noFill/>
          </a:ln>
        </p:spPr>
      </p:pic>
      <p:sp>
        <p:nvSpPr>
          <p:cNvPr id="46"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7" name="Picture 8"/>
          <p:cNvPicPr/>
          <p:nvPr/>
        </p:nvPicPr>
        <p:blipFill>
          <a:blip r:embed="rId17"/>
          <a:srcRect t="28812"/>
          <a:stretch/>
        </p:blipFill>
        <p:spPr>
          <a:xfrm>
            <a:off x="7999560" y="0"/>
            <a:ext cx="1600560" cy="1138680"/>
          </a:xfrm>
          <a:prstGeom prst="rect">
            <a:avLst/>
          </a:prstGeom>
          <a:ln>
            <a:noFill/>
          </a:ln>
        </p:spPr>
      </p:pic>
      <p:pic>
        <p:nvPicPr>
          <p:cNvPr id="48" name="Picture 9"/>
          <p:cNvPicPr/>
          <p:nvPr/>
        </p:nvPicPr>
        <p:blipFill>
          <a:blip r:embed="rId18"/>
          <a:srcRect b="23333"/>
          <a:stretch/>
        </p:blipFill>
        <p:spPr>
          <a:xfrm>
            <a:off x="8605800" y="6095880"/>
            <a:ext cx="990720" cy="759240"/>
          </a:xfrm>
          <a:prstGeom prst="rect">
            <a:avLst/>
          </a:prstGeom>
          <a:ln>
            <a:noFill/>
          </a:ln>
        </p:spPr>
      </p:pic>
      <p:sp>
        <p:nvSpPr>
          <p:cNvPr id="49"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0"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5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88" name="Picture 7"/>
          <p:cNvPicPr/>
          <p:nvPr/>
        </p:nvPicPr>
        <p:blipFill>
          <a:blip r:embed="rId15"/>
          <a:srcRect l="3610"/>
          <a:stretch/>
        </p:blipFill>
        <p:spPr>
          <a:xfrm>
            <a:off x="0" y="2669760"/>
            <a:ext cx="4034160" cy="4185360"/>
          </a:xfrm>
          <a:prstGeom prst="rect">
            <a:avLst/>
          </a:prstGeom>
          <a:ln>
            <a:noFill/>
          </a:ln>
        </p:spPr>
      </p:pic>
      <p:pic>
        <p:nvPicPr>
          <p:cNvPr id="89" name="Picture 6"/>
          <p:cNvPicPr/>
          <p:nvPr/>
        </p:nvPicPr>
        <p:blipFill>
          <a:blip r:embed="rId16"/>
          <a:srcRect l="35647"/>
          <a:stretch/>
        </p:blipFill>
        <p:spPr>
          <a:xfrm>
            <a:off x="0" y="2892240"/>
            <a:ext cx="1519560" cy="2362680"/>
          </a:xfrm>
          <a:prstGeom prst="rect">
            <a:avLst/>
          </a:prstGeom>
          <a:ln>
            <a:noFill/>
          </a:ln>
        </p:spPr>
      </p:pic>
      <p:sp>
        <p:nvSpPr>
          <p:cNvPr id="90"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91" name="Picture 8"/>
          <p:cNvPicPr/>
          <p:nvPr/>
        </p:nvPicPr>
        <p:blipFill>
          <a:blip r:embed="rId17"/>
          <a:srcRect t="28812"/>
          <a:stretch/>
        </p:blipFill>
        <p:spPr>
          <a:xfrm>
            <a:off x="7999560" y="0"/>
            <a:ext cx="1600560" cy="1138680"/>
          </a:xfrm>
          <a:prstGeom prst="rect">
            <a:avLst/>
          </a:prstGeom>
          <a:ln>
            <a:noFill/>
          </a:ln>
        </p:spPr>
      </p:pic>
      <p:pic>
        <p:nvPicPr>
          <p:cNvPr id="92" name="Picture 9"/>
          <p:cNvPicPr/>
          <p:nvPr/>
        </p:nvPicPr>
        <p:blipFill>
          <a:blip r:embed="rId18"/>
          <a:srcRect b="23333"/>
          <a:stretch/>
        </p:blipFill>
        <p:spPr>
          <a:xfrm>
            <a:off x="8605800" y="6095880"/>
            <a:ext cx="990720" cy="759240"/>
          </a:xfrm>
          <a:prstGeom prst="rect">
            <a:avLst/>
          </a:prstGeom>
          <a:ln>
            <a:noFill/>
          </a:ln>
        </p:spPr>
      </p:pic>
      <p:sp>
        <p:nvSpPr>
          <p:cNvPr id="93"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94" name="PlaceHolder 3"/>
          <p:cNvSpPr>
            <a:spLocks noGrp="1"/>
          </p:cNvSpPr>
          <p:nvPr>
            <p:ph type="title"/>
          </p:nvPr>
        </p:nvSpPr>
        <p:spPr>
          <a:xfrm>
            <a:off x="609480" y="273600"/>
            <a:ext cx="10972080" cy="1144440"/>
          </a:xfrm>
          <a:prstGeom prst="rect">
            <a:avLst/>
          </a:prstGeom>
        </p:spPr>
        <p:txBody>
          <a:bodyPr lIns="0" tIns="0" rIns="0" bIns="0" anchor="ctr"/>
          <a:lstStyle/>
          <a:p>
            <a:r>
              <a:rPr lang="pl-PL" sz="1800" b="0" strike="noStrike" spc="-1">
                <a:latin typeface="Arial"/>
              </a:rPr>
              <a:t>Kliknij, aby edytować format tekstu tytułu</a:t>
            </a:r>
          </a:p>
        </p:txBody>
      </p:sp>
      <p:sp>
        <p:nvSpPr>
          <p:cNvPr id="95" name="PlaceHolder 4"/>
          <p:cNvSpPr>
            <a:spLocks noGrp="1"/>
          </p:cNvSpPr>
          <p:nvPr>
            <p:ph type="body"/>
          </p:nvPr>
        </p:nvSpPr>
        <p:spPr>
          <a:xfrm>
            <a:off x="60948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18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1800" b="0" strike="noStrike" spc="-1">
                <a:latin typeface="Arial"/>
              </a:rPr>
              <a:t>Drugi poziom konspektu</a:t>
            </a:r>
          </a:p>
          <a:p>
            <a:pPr marL="1296000" lvl="2" indent="-288000">
              <a:spcBef>
                <a:spcPts val="850"/>
              </a:spcBef>
              <a:buClr>
                <a:srgbClr val="000000"/>
              </a:buClr>
              <a:buSzPct val="45000"/>
              <a:buFont typeface="Wingdings" charset="2"/>
              <a:buChar char=""/>
            </a:pPr>
            <a:r>
              <a:rPr lang="pl-PL" sz="1800" b="0" strike="noStrike" spc="-1">
                <a:latin typeface="Arial"/>
              </a:rPr>
              <a:t>Trzeci poziom konspektu</a:t>
            </a:r>
          </a:p>
          <a:p>
            <a:pPr marL="1728000" lvl="3" indent="-216000">
              <a:spcBef>
                <a:spcPts val="567"/>
              </a:spcBef>
              <a:buClr>
                <a:srgbClr val="000000"/>
              </a:buClr>
              <a:buSzPct val="75000"/>
              <a:buFont typeface="Symbol" charset="2"/>
              <a:buChar char=""/>
            </a:pPr>
            <a:r>
              <a:rPr lang="pl-PL" sz="1800" b="0" strike="noStrike" spc="-1">
                <a:latin typeface="Arial"/>
              </a:rPr>
              <a:t>Czwarty poziom konspektu</a:t>
            </a:r>
          </a:p>
          <a:p>
            <a:pPr marL="2160000" lvl="4" indent="-216000">
              <a:spcBef>
                <a:spcPts val="283"/>
              </a:spcBef>
              <a:buClr>
                <a:srgbClr val="000000"/>
              </a:buClr>
              <a:buSzPct val="45000"/>
              <a:buFont typeface="Wingdings" charset="2"/>
              <a:buChar char=""/>
            </a:pPr>
            <a:r>
              <a:rPr lang="pl-PL" sz="1800" b="0" strike="noStrike" spc="-1">
                <a:latin typeface="Arial"/>
              </a:rPr>
              <a:t>Piąty poziom konspektu</a:t>
            </a:r>
          </a:p>
          <a:p>
            <a:pPr marL="2592000" lvl="5" indent="-216000">
              <a:spcBef>
                <a:spcPts val="283"/>
              </a:spcBef>
              <a:buClr>
                <a:srgbClr val="000000"/>
              </a:buClr>
              <a:buSzPct val="45000"/>
              <a:buFont typeface="Wingdings" charset="2"/>
              <a:buChar char=""/>
            </a:pPr>
            <a:r>
              <a:rPr lang="pl-PL" sz="1800" b="0" strike="noStrike" spc="-1">
                <a:latin typeface="Arial"/>
              </a:rPr>
              <a:t>Szósty poziom konspektu</a:t>
            </a:r>
          </a:p>
          <a:p>
            <a:pPr marL="3024000" lvl="6" indent="-216000">
              <a:spcBef>
                <a:spcPts val="283"/>
              </a:spcBef>
              <a:buClr>
                <a:srgbClr val="000000"/>
              </a:buClr>
              <a:buSzPct val="45000"/>
              <a:buFont typeface="Wingdings" charset="2"/>
              <a:buChar char=""/>
            </a:pPr>
            <a:r>
              <a:rPr lang="pl-PL" sz="1800" b="0" strike="noStrike" spc="-1">
                <a:latin typeface="Arial"/>
              </a:rPr>
              <a:t>Siódmy poziom konspektu</a:t>
            </a:r>
          </a:p>
        </p:txBody>
      </p:sp>
      <p:sp>
        <p:nvSpPr>
          <p:cNvPr id="96" name="PlaceHolder 5"/>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18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1800" b="0" strike="noStrike" spc="-1">
                <a:latin typeface="Arial"/>
              </a:rPr>
              <a:t>Drugi poziom konspektu</a:t>
            </a:r>
          </a:p>
          <a:p>
            <a:pPr marL="1296000" lvl="2" indent="-288000">
              <a:spcBef>
                <a:spcPts val="850"/>
              </a:spcBef>
              <a:buClr>
                <a:srgbClr val="000000"/>
              </a:buClr>
              <a:buSzPct val="45000"/>
              <a:buFont typeface="Wingdings" charset="2"/>
              <a:buChar char=""/>
            </a:pPr>
            <a:r>
              <a:rPr lang="pl-PL" sz="1800" b="0" strike="noStrike" spc="-1">
                <a:latin typeface="Arial"/>
              </a:rPr>
              <a:t>Trzeci poziom konspektu</a:t>
            </a:r>
          </a:p>
          <a:p>
            <a:pPr marL="1728000" lvl="3" indent="-216000">
              <a:spcBef>
                <a:spcPts val="567"/>
              </a:spcBef>
              <a:buClr>
                <a:srgbClr val="000000"/>
              </a:buClr>
              <a:buSzPct val="75000"/>
              <a:buFont typeface="Symbol" charset="2"/>
              <a:buChar char=""/>
            </a:pPr>
            <a:r>
              <a:rPr lang="pl-PL" sz="1800" b="0" strike="noStrike" spc="-1">
                <a:latin typeface="Arial"/>
              </a:rPr>
              <a:t>Czwarty poziom konspektu</a:t>
            </a:r>
          </a:p>
          <a:p>
            <a:pPr marL="2160000" lvl="4" indent="-216000">
              <a:spcBef>
                <a:spcPts val="283"/>
              </a:spcBef>
              <a:buClr>
                <a:srgbClr val="000000"/>
              </a:buClr>
              <a:buSzPct val="45000"/>
              <a:buFont typeface="Wingdings" charset="2"/>
              <a:buChar char=""/>
            </a:pPr>
            <a:r>
              <a:rPr lang="pl-PL" sz="1800" b="0" strike="noStrike" spc="-1">
                <a:latin typeface="Arial"/>
              </a:rPr>
              <a:t>Piąty poziom konspektu</a:t>
            </a:r>
          </a:p>
          <a:p>
            <a:pPr marL="2592000" lvl="5" indent="-216000">
              <a:spcBef>
                <a:spcPts val="283"/>
              </a:spcBef>
              <a:buClr>
                <a:srgbClr val="000000"/>
              </a:buClr>
              <a:buSzPct val="45000"/>
              <a:buFont typeface="Wingdings" charset="2"/>
              <a:buChar char=""/>
            </a:pPr>
            <a:r>
              <a:rPr lang="pl-PL" sz="1800" b="0" strike="noStrike" spc="-1">
                <a:latin typeface="Arial"/>
              </a:rPr>
              <a:t>Szósty poziom konspektu</a:t>
            </a:r>
          </a:p>
          <a:p>
            <a:pPr marL="3024000" lvl="6" indent="-216000">
              <a:spcBef>
                <a:spcPts val="283"/>
              </a:spcBef>
              <a:buClr>
                <a:srgbClr val="000000"/>
              </a:buClr>
              <a:buSzPct val="45000"/>
              <a:buFont typeface="Wingdings" charset="2"/>
              <a:buChar char=""/>
            </a:pPr>
            <a:r>
              <a:rPr lang="pl-PL" sz="18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33" name="Picture 7"/>
          <p:cNvPicPr/>
          <p:nvPr/>
        </p:nvPicPr>
        <p:blipFill>
          <a:blip r:embed="rId15"/>
          <a:srcRect l="3610"/>
          <a:stretch/>
        </p:blipFill>
        <p:spPr>
          <a:xfrm>
            <a:off x="0" y="2669760"/>
            <a:ext cx="4034160" cy="4185360"/>
          </a:xfrm>
          <a:prstGeom prst="rect">
            <a:avLst/>
          </a:prstGeom>
          <a:ln>
            <a:noFill/>
          </a:ln>
        </p:spPr>
      </p:pic>
      <p:pic>
        <p:nvPicPr>
          <p:cNvPr id="134" name="Picture 6"/>
          <p:cNvPicPr/>
          <p:nvPr/>
        </p:nvPicPr>
        <p:blipFill>
          <a:blip r:embed="rId16"/>
          <a:srcRect l="35647"/>
          <a:stretch/>
        </p:blipFill>
        <p:spPr>
          <a:xfrm>
            <a:off x="0" y="2892240"/>
            <a:ext cx="1519560" cy="2362680"/>
          </a:xfrm>
          <a:prstGeom prst="rect">
            <a:avLst/>
          </a:prstGeom>
          <a:ln>
            <a:noFill/>
          </a:ln>
        </p:spPr>
      </p:pic>
      <p:sp>
        <p:nvSpPr>
          <p:cNvPr id="135"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136" name="Picture 8"/>
          <p:cNvPicPr/>
          <p:nvPr/>
        </p:nvPicPr>
        <p:blipFill>
          <a:blip r:embed="rId17"/>
          <a:srcRect t="28812"/>
          <a:stretch/>
        </p:blipFill>
        <p:spPr>
          <a:xfrm>
            <a:off x="7999560" y="0"/>
            <a:ext cx="1600560" cy="1138680"/>
          </a:xfrm>
          <a:prstGeom prst="rect">
            <a:avLst/>
          </a:prstGeom>
          <a:ln>
            <a:noFill/>
          </a:ln>
        </p:spPr>
      </p:pic>
      <p:pic>
        <p:nvPicPr>
          <p:cNvPr id="137" name="Picture 9"/>
          <p:cNvPicPr/>
          <p:nvPr/>
        </p:nvPicPr>
        <p:blipFill>
          <a:blip r:embed="rId18"/>
          <a:srcRect b="23333"/>
          <a:stretch/>
        </p:blipFill>
        <p:spPr>
          <a:xfrm>
            <a:off x="8605800" y="6095880"/>
            <a:ext cx="990720" cy="759240"/>
          </a:xfrm>
          <a:prstGeom prst="rect">
            <a:avLst/>
          </a:prstGeom>
          <a:ln>
            <a:noFill/>
          </a:ln>
        </p:spPr>
      </p:pic>
      <p:sp>
        <p:nvSpPr>
          <p:cNvPr id="138"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9"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140"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7" name="Picture 7"/>
          <p:cNvPicPr/>
          <p:nvPr/>
        </p:nvPicPr>
        <p:blipFill>
          <a:blip r:embed="rId14"/>
          <a:srcRect l="3610"/>
          <a:stretch/>
        </p:blipFill>
        <p:spPr>
          <a:xfrm>
            <a:off x="0" y="2669760"/>
            <a:ext cx="4034160" cy="4185360"/>
          </a:xfrm>
          <a:prstGeom prst="rect">
            <a:avLst/>
          </a:prstGeom>
          <a:ln>
            <a:noFill/>
          </a:ln>
        </p:spPr>
      </p:pic>
      <p:pic>
        <p:nvPicPr>
          <p:cNvPr id="178" name="Picture 6"/>
          <p:cNvPicPr/>
          <p:nvPr/>
        </p:nvPicPr>
        <p:blipFill>
          <a:blip r:embed="rId15"/>
          <a:srcRect l="35647"/>
          <a:stretch/>
        </p:blipFill>
        <p:spPr>
          <a:xfrm>
            <a:off x="0" y="2892240"/>
            <a:ext cx="1519560" cy="2362680"/>
          </a:xfrm>
          <a:prstGeom prst="rect">
            <a:avLst/>
          </a:prstGeom>
          <a:ln>
            <a:noFill/>
          </a:ln>
        </p:spPr>
      </p:pic>
      <p:sp>
        <p:nvSpPr>
          <p:cNvPr id="179"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180" name="Picture 8"/>
          <p:cNvPicPr/>
          <p:nvPr/>
        </p:nvPicPr>
        <p:blipFill>
          <a:blip r:embed="rId16"/>
          <a:srcRect t="28812"/>
          <a:stretch/>
        </p:blipFill>
        <p:spPr>
          <a:xfrm>
            <a:off x="7999560" y="0"/>
            <a:ext cx="1600560" cy="1138680"/>
          </a:xfrm>
          <a:prstGeom prst="rect">
            <a:avLst/>
          </a:prstGeom>
          <a:ln>
            <a:noFill/>
          </a:ln>
        </p:spPr>
      </p:pic>
      <p:pic>
        <p:nvPicPr>
          <p:cNvPr id="181" name="Picture 9"/>
          <p:cNvPicPr/>
          <p:nvPr/>
        </p:nvPicPr>
        <p:blipFill>
          <a:blip r:embed="rId17"/>
          <a:srcRect b="23333"/>
          <a:stretch/>
        </p:blipFill>
        <p:spPr>
          <a:xfrm>
            <a:off x="8605800" y="6095880"/>
            <a:ext cx="990720" cy="759240"/>
          </a:xfrm>
          <a:prstGeom prst="rect">
            <a:avLst/>
          </a:prstGeom>
          <a:ln>
            <a:noFill/>
          </a:ln>
        </p:spPr>
      </p:pic>
      <p:sp>
        <p:nvSpPr>
          <p:cNvPr id="182"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3"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184"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221" name="Picture 7"/>
          <p:cNvPicPr/>
          <p:nvPr/>
        </p:nvPicPr>
        <p:blipFill>
          <a:blip r:embed="rId15"/>
          <a:srcRect l="3610"/>
          <a:stretch/>
        </p:blipFill>
        <p:spPr>
          <a:xfrm>
            <a:off x="0" y="2669760"/>
            <a:ext cx="4034160" cy="4185360"/>
          </a:xfrm>
          <a:prstGeom prst="rect">
            <a:avLst/>
          </a:prstGeom>
          <a:ln>
            <a:noFill/>
          </a:ln>
        </p:spPr>
      </p:pic>
      <p:pic>
        <p:nvPicPr>
          <p:cNvPr id="222" name="Picture 6"/>
          <p:cNvPicPr/>
          <p:nvPr/>
        </p:nvPicPr>
        <p:blipFill>
          <a:blip r:embed="rId16"/>
          <a:srcRect l="35647"/>
          <a:stretch/>
        </p:blipFill>
        <p:spPr>
          <a:xfrm>
            <a:off x="0" y="2892240"/>
            <a:ext cx="1519560" cy="2362680"/>
          </a:xfrm>
          <a:prstGeom prst="rect">
            <a:avLst/>
          </a:prstGeom>
          <a:ln>
            <a:noFill/>
          </a:ln>
        </p:spPr>
      </p:pic>
      <p:sp>
        <p:nvSpPr>
          <p:cNvPr id="223"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224" name="Picture 8"/>
          <p:cNvPicPr/>
          <p:nvPr/>
        </p:nvPicPr>
        <p:blipFill>
          <a:blip r:embed="rId17"/>
          <a:srcRect t="28812"/>
          <a:stretch/>
        </p:blipFill>
        <p:spPr>
          <a:xfrm>
            <a:off x="7999560" y="0"/>
            <a:ext cx="1600560" cy="1138680"/>
          </a:xfrm>
          <a:prstGeom prst="rect">
            <a:avLst/>
          </a:prstGeom>
          <a:ln>
            <a:noFill/>
          </a:ln>
        </p:spPr>
      </p:pic>
      <p:pic>
        <p:nvPicPr>
          <p:cNvPr id="225" name="Picture 9"/>
          <p:cNvPicPr/>
          <p:nvPr/>
        </p:nvPicPr>
        <p:blipFill>
          <a:blip r:embed="rId18"/>
          <a:srcRect b="23333"/>
          <a:stretch/>
        </p:blipFill>
        <p:spPr>
          <a:xfrm>
            <a:off x="8605800" y="6095880"/>
            <a:ext cx="990720" cy="759240"/>
          </a:xfrm>
          <a:prstGeom prst="rect">
            <a:avLst/>
          </a:prstGeom>
          <a:ln>
            <a:noFill/>
          </a:ln>
        </p:spPr>
      </p:pic>
      <p:sp>
        <p:nvSpPr>
          <p:cNvPr id="226"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27"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228"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265" name="Picture 7"/>
          <p:cNvPicPr/>
          <p:nvPr/>
        </p:nvPicPr>
        <p:blipFill>
          <a:blip r:embed="rId15"/>
          <a:srcRect l="3610"/>
          <a:stretch/>
        </p:blipFill>
        <p:spPr>
          <a:xfrm>
            <a:off x="0" y="2669760"/>
            <a:ext cx="4034160" cy="4185360"/>
          </a:xfrm>
          <a:prstGeom prst="rect">
            <a:avLst/>
          </a:prstGeom>
          <a:ln>
            <a:noFill/>
          </a:ln>
        </p:spPr>
      </p:pic>
      <p:pic>
        <p:nvPicPr>
          <p:cNvPr id="266" name="Picture 6"/>
          <p:cNvPicPr/>
          <p:nvPr/>
        </p:nvPicPr>
        <p:blipFill>
          <a:blip r:embed="rId16"/>
          <a:srcRect l="35647"/>
          <a:stretch/>
        </p:blipFill>
        <p:spPr>
          <a:xfrm>
            <a:off x="0" y="2892240"/>
            <a:ext cx="1519560" cy="2362680"/>
          </a:xfrm>
          <a:prstGeom prst="rect">
            <a:avLst/>
          </a:prstGeom>
          <a:ln>
            <a:noFill/>
          </a:ln>
        </p:spPr>
      </p:pic>
      <p:sp>
        <p:nvSpPr>
          <p:cNvPr id="267"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268" name="Picture 8"/>
          <p:cNvPicPr/>
          <p:nvPr/>
        </p:nvPicPr>
        <p:blipFill>
          <a:blip r:embed="rId17"/>
          <a:srcRect t="28812"/>
          <a:stretch/>
        </p:blipFill>
        <p:spPr>
          <a:xfrm>
            <a:off x="7999560" y="0"/>
            <a:ext cx="1600560" cy="1138680"/>
          </a:xfrm>
          <a:prstGeom prst="rect">
            <a:avLst/>
          </a:prstGeom>
          <a:ln>
            <a:noFill/>
          </a:ln>
        </p:spPr>
      </p:pic>
      <p:pic>
        <p:nvPicPr>
          <p:cNvPr id="269" name="Picture 9"/>
          <p:cNvPicPr/>
          <p:nvPr/>
        </p:nvPicPr>
        <p:blipFill>
          <a:blip r:embed="rId18"/>
          <a:srcRect b="23333"/>
          <a:stretch/>
        </p:blipFill>
        <p:spPr>
          <a:xfrm>
            <a:off x="8605800" y="6095880"/>
            <a:ext cx="990720" cy="759240"/>
          </a:xfrm>
          <a:prstGeom prst="rect">
            <a:avLst/>
          </a:prstGeom>
          <a:ln>
            <a:noFill/>
          </a:ln>
        </p:spPr>
      </p:pic>
      <p:sp>
        <p:nvSpPr>
          <p:cNvPr id="270"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71"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272"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09" name="Picture 7"/>
          <p:cNvPicPr/>
          <p:nvPr/>
        </p:nvPicPr>
        <p:blipFill>
          <a:blip r:embed="rId15"/>
          <a:srcRect l="3610"/>
          <a:stretch/>
        </p:blipFill>
        <p:spPr>
          <a:xfrm>
            <a:off x="0" y="2669760"/>
            <a:ext cx="4034160" cy="4185360"/>
          </a:xfrm>
          <a:prstGeom prst="rect">
            <a:avLst/>
          </a:prstGeom>
          <a:ln>
            <a:noFill/>
          </a:ln>
        </p:spPr>
      </p:pic>
      <p:pic>
        <p:nvPicPr>
          <p:cNvPr id="310" name="Picture 6"/>
          <p:cNvPicPr/>
          <p:nvPr/>
        </p:nvPicPr>
        <p:blipFill>
          <a:blip r:embed="rId16"/>
          <a:srcRect l="35647"/>
          <a:stretch/>
        </p:blipFill>
        <p:spPr>
          <a:xfrm>
            <a:off x="0" y="2892240"/>
            <a:ext cx="1519560" cy="2362680"/>
          </a:xfrm>
          <a:prstGeom prst="rect">
            <a:avLst/>
          </a:prstGeom>
          <a:ln>
            <a:noFill/>
          </a:ln>
        </p:spPr>
      </p:pic>
      <p:sp>
        <p:nvSpPr>
          <p:cNvPr id="311"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12" name="Picture 8"/>
          <p:cNvPicPr/>
          <p:nvPr/>
        </p:nvPicPr>
        <p:blipFill>
          <a:blip r:embed="rId17"/>
          <a:srcRect t="28812"/>
          <a:stretch/>
        </p:blipFill>
        <p:spPr>
          <a:xfrm>
            <a:off x="7999560" y="0"/>
            <a:ext cx="1600560" cy="1138680"/>
          </a:xfrm>
          <a:prstGeom prst="rect">
            <a:avLst/>
          </a:prstGeom>
          <a:ln>
            <a:noFill/>
          </a:ln>
        </p:spPr>
      </p:pic>
      <p:pic>
        <p:nvPicPr>
          <p:cNvPr id="313" name="Picture 9"/>
          <p:cNvPicPr/>
          <p:nvPr/>
        </p:nvPicPr>
        <p:blipFill>
          <a:blip r:embed="rId18"/>
          <a:srcRect b="23333"/>
          <a:stretch/>
        </p:blipFill>
        <p:spPr>
          <a:xfrm>
            <a:off x="8605800" y="6095880"/>
            <a:ext cx="990720" cy="759240"/>
          </a:xfrm>
          <a:prstGeom prst="rect">
            <a:avLst/>
          </a:prstGeom>
          <a:ln>
            <a:noFill/>
          </a:ln>
        </p:spPr>
      </p:pic>
      <p:sp>
        <p:nvSpPr>
          <p:cNvPr id="314"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15" name="PlaceHolder 3"/>
          <p:cNvSpPr>
            <a:spLocks noGrp="1"/>
          </p:cNvSpPr>
          <p:nvPr>
            <p:ph type="title"/>
          </p:nvPr>
        </p:nvSpPr>
        <p:spPr>
          <a:xfrm>
            <a:off x="609480" y="273600"/>
            <a:ext cx="10972440" cy="1144800"/>
          </a:xfrm>
          <a:prstGeom prst="rect">
            <a:avLst/>
          </a:prstGeom>
        </p:spPr>
        <p:txBody>
          <a:bodyPr lIns="0" tIns="0" rIns="0" bIns="0" anchor="ctr"/>
          <a:lstStyle/>
          <a:p>
            <a:pPr algn="ctr"/>
            <a:r>
              <a:rPr lang="pl-PL" sz="4400" b="0" strike="noStrike" spc="-1">
                <a:latin typeface="Arial"/>
              </a:rPr>
              <a:t>Kliknij, aby edytować format tekstu tytułu</a:t>
            </a:r>
          </a:p>
        </p:txBody>
      </p:sp>
      <p:sp>
        <p:nvSpPr>
          <p:cNvPr id="316"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hyperlink" Target="https://dziecisawazne.pl/dlaczego-dziecko-potrafi-sie-skupic/" TargetMode="External"/><Relationship Id="rId2" Type="http://schemas.openxmlformats.org/officeDocument/2006/relationships/hyperlink" Target="https://dziecisawazne.pl/wspierac-motywacje-wewnetrzna-dziecka/" TargetMode="External"/><Relationship Id="rId1" Type="http://schemas.openxmlformats.org/officeDocument/2006/relationships/slideLayout" Target="../slideLayouts/slideLayout73.xml"/><Relationship Id="rId4" Type="http://schemas.openxmlformats.org/officeDocument/2006/relationships/hyperlink" Target="https://www.puchatek.pl/koncentracja-praktyczne-informacje-i-cwiczeni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 name="CustomShape 1"/>
          <p:cNvSpPr/>
          <p:nvPr/>
        </p:nvSpPr>
        <p:spPr>
          <a:xfrm>
            <a:off x="0" y="0"/>
            <a:ext cx="12189240" cy="6855120"/>
          </a:xfrm>
          <a:prstGeom prst="rect">
            <a:avLst/>
          </a:prstGeom>
          <a:blipFill>
            <a:blip r:embed="rId2"/>
            <a:stretch>
              <a:fillRect/>
            </a:stretch>
          </a:blipFill>
          <a:ln>
            <a:noFill/>
          </a:ln>
        </p:spPr>
        <p:style>
          <a:lnRef idx="2">
            <a:schemeClr val="accent1">
              <a:shade val="50000"/>
            </a:schemeClr>
          </a:lnRef>
          <a:fillRef idx="1003">
            <a:schemeClr val="dk2"/>
          </a:fillRef>
          <a:effectRef idx="0">
            <a:schemeClr val="accent1"/>
          </a:effectRef>
          <a:fontRef idx="minor"/>
        </p:style>
      </p:sp>
      <p:sp>
        <p:nvSpPr>
          <p:cNvPr id="354" name="CustomShape 2"/>
          <p:cNvSpPr/>
          <p:nvPr/>
        </p:nvSpPr>
        <p:spPr>
          <a:xfrm>
            <a:off x="6082560" y="0"/>
            <a:ext cx="556560" cy="3706920"/>
          </a:xfrm>
          <a:custGeom>
            <a:avLst/>
            <a:gdLst/>
            <a:ahLst/>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355" name="CustomShape 3"/>
          <p:cNvSpPr/>
          <p:nvPr/>
        </p:nvSpPr>
        <p:spPr>
          <a:xfrm rot="16200000">
            <a:off x="5814720" y="483480"/>
            <a:ext cx="6855120" cy="5893560"/>
          </a:xfrm>
          <a:custGeom>
            <a:avLst/>
            <a:gdLst/>
            <a:ahLst/>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56" name="CustomShape 4"/>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57" name="Picture 25"/>
          <p:cNvPicPr/>
          <p:nvPr/>
        </p:nvPicPr>
        <p:blipFill>
          <a:blip r:embed="rId3"/>
          <a:srcRect l="3610"/>
          <a:stretch/>
        </p:blipFill>
        <p:spPr>
          <a:xfrm>
            <a:off x="0" y="2669760"/>
            <a:ext cx="4034160" cy="4185360"/>
          </a:xfrm>
          <a:prstGeom prst="rect">
            <a:avLst/>
          </a:prstGeom>
          <a:ln>
            <a:noFill/>
          </a:ln>
        </p:spPr>
      </p:pic>
      <p:pic>
        <p:nvPicPr>
          <p:cNvPr id="358" name="Picture 26"/>
          <p:cNvPicPr/>
          <p:nvPr/>
        </p:nvPicPr>
        <p:blipFill>
          <a:blip r:embed="rId4"/>
          <a:srcRect l="35647"/>
          <a:stretch/>
        </p:blipFill>
        <p:spPr>
          <a:xfrm>
            <a:off x="0" y="2892240"/>
            <a:ext cx="1519560" cy="2362680"/>
          </a:xfrm>
          <a:prstGeom prst="rect">
            <a:avLst/>
          </a:prstGeom>
          <a:ln>
            <a:noFill/>
          </a:ln>
        </p:spPr>
      </p:pic>
      <p:sp>
        <p:nvSpPr>
          <p:cNvPr id="359" name="CustomShape 5"/>
          <p:cNvSpPr/>
          <p:nvPr/>
        </p:nvSpPr>
        <p:spPr>
          <a:xfrm>
            <a:off x="8629920" y="1573920"/>
            <a:ext cx="2816640" cy="2816640"/>
          </a:xfrm>
          <a:prstGeom prst="ellipse">
            <a:avLst/>
          </a:prstGeom>
          <a:gradFill>
            <a:gsLst>
              <a:gs pos="0">
                <a:schemeClr val="tx2">
                  <a:alpha val="7000"/>
                  <a:lumMod val="60000"/>
                  <a:lumOff val="40000"/>
                </a:schemeClr>
              </a:gs>
              <a:gs pos="36000">
                <a:schemeClr val="tx2">
                  <a:lumMod val="60000"/>
                  <a:lumOff val="40000"/>
                  <a:alpha val="6000"/>
                </a:schemeClr>
              </a:gs>
              <a:gs pos="69000">
                <a:schemeClr val="tx2">
                  <a:alpha val="0"/>
                  <a:lumMod val="60000"/>
                  <a:lumOff val="4000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60" name="Picture 28"/>
          <p:cNvPicPr/>
          <p:nvPr/>
        </p:nvPicPr>
        <p:blipFill>
          <a:blip r:embed="rId5"/>
          <a:srcRect t="28812"/>
          <a:stretch/>
        </p:blipFill>
        <p:spPr>
          <a:xfrm>
            <a:off x="7999560" y="0"/>
            <a:ext cx="1600560" cy="1138680"/>
          </a:xfrm>
          <a:prstGeom prst="rect">
            <a:avLst/>
          </a:prstGeom>
          <a:ln>
            <a:noFill/>
          </a:ln>
        </p:spPr>
      </p:pic>
      <p:pic>
        <p:nvPicPr>
          <p:cNvPr id="361" name="Picture 29"/>
          <p:cNvPicPr/>
          <p:nvPr/>
        </p:nvPicPr>
        <p:blipFill>
          <a:blip r:embed="rId6"/>
          <a:srcRect b="23333"/>
          <a:stretch/>
        </p:blipFill>
        <p:spPr>
          <a:xfrm>
            <a:off x="8605800" y="6095880"/>
            <a:ext cx="990720" cy="759240"/>
          </a:xfrm>
          <a:prstGeom prst="rect">
            <a:avLst/>
          </a:prstGeom>
          <a:ln>
            <a:noFill/>
          </a:ln>
        </p:spPr>
      </p:pic>
      <p:sp>
        <p:nvSpPr>
          <p:cNvPr id="362" name="CustomShape 6"/>
          <p:cNvSpPr/>
          <p:nvPr/>
        </p:nvSpPr>
        <p:spPr>
          <a:xfrm>
            <a:off x="309600" y="1574067"/>
            <a:ext cx="6147360" cy="38736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77500" lnSpcReduction="20000"/>
          </a:bodyPr>
          <a:lstStyle/>
          <a:p>
            <a:pPr algn="ctr">
              <a:lnSpc>
                <a:spcPct val="100000"/>
              </a:lnSpc>
            </a:pPr>
            <a:r>
              <a:rPr lang="pl-PL" sz="6700" b="1" strike="noStrike" spc="-1">
                <a:solidFill>
                  <a:srgbClr val="FFFFFF"/>
                </a:solidFill>
                <a:latin typeface="Arial"/>
                <a:ea typeface="Arial"/>
              </a:rPr>
              <a:t>JAK RADZIĆ SOBIE </a:t>
            </a:r>
            <a:br/>
            <a:r>
              <a:rPr lang="pl-PL" sz="6700" b="1" strike="noStrike" spc="-1">
                <a:solidFill>
                  <a:srgbClr val="FFFFFF"/>
                </a:solidFill>
                <a:latin typeface="Arial"/>
                <a:ea typeface="Arial"/>
              </a:rPr>
              <a:t>Z LĘKIEM?</a:t>
            </a:r>
            <a:endParaRPr lang="pl-PL" sz="6700" b="0" strike="noStrike" spc="-1">
              <a:latin typeface="Arial"/>
            </a:endParaRPr>
          </a:p>
          <a:p>
            <a:pPr algn="ctr">
              <a:lnSpc>
                <a:spcPct val="100000"/>
              </a:lnSpc>
            </a:pPr>
            <a:endParaRPr lang="pl-PL" sz="6700" b="0" strike="noStrike" spc="-1">
              <a:latin typeface="Arial"/>
            </a:endParaRPr>
          </a:p>
          <a:p>
            <a:pPr algn="ctr">
              <a:lnSpc>
                <a:spcPct val="100000"/>
              </a:lnSpc>
            </a:pPr>
            <a:endParaRPr lang="pl-PL" sz="6700" b="0" strike="noStrike" spc="-1">
              <a:latin typeface="Arial"/>
            </a:endParaRPr>
          </a:p>
          <a:p>
            <a:pPr algn="ctr">
              <a:lnSpc>
                <a:spcPct val="100000"/>
              </a:lnSpc>
            </a:pPr>
            <a:r>
              <a:rPr lang="pl-PL" sz="2000" b="1" strike="noStrike" spc="-1">
                <a:solidFill>
                  <a:srgbClr val="FFFFFF"/>
                </a:solidFill>
                <a:latin typeface="Arial"/>
                <a:ea typeface="Arial"/>
              </a:rPr>
              <a:t>PRAKTYCZNE PORADY DLA RODZICÓW</a:t>
            </a:r>
            <a:br/>
            <a:endParaRPr lang="pl-PL" sz="2000" b="0" strike="noStrike" spc="-1">
              <a:latin typeface="Arial"/>
            </a:endParaRPr>
          </a:p>
        </p:txBody>
      </p:sp>
      <p:sp>
        <p:nvSpPr>
          <p:cNvPr id="363" name="CustomShape 7"/>
          <p:cNvSpPr/>
          <p:nvPr/>
        </p:nvSpPr>
        <p:spPr>
          <a:xfrm>
            <a:off x="7344720" y="1460160"/>
            <a:ext cx="2961720" cy="57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3200" b="1" strike="noStrike" spc="-1">
                <a:solidFill>
                  <a:srgbClr val="3F6374"/>
                </a:solidFill>
                <a:latin typeface="Century Gothic"/>
                <a:ea typeface="DejaVu Sans"/>
              </a:rPr>
              <a:t>miłość</a:t>
            </a:r>
            <a:endParaRPr lang="pl-PL" sz="3200" b="0" strike="noStrike" spc="-1">
              <a:latin typeface="Arial"/>
            </a:endParaRPr>
          </a:p>
        </p:txBody>
      </p:sp>
      <p:sp>
        <p:nvSpPr>
          <p:cNvPr id="364" name="CustomShape 8"/>
          <p:cNvSpPr/>
          <p:nvPr/>
        </p:nvSpPr>
        <p:spPr>
          <a:xfrm>
            <a:off x="8981640" y="2669760"/>
            <a:ext cx="2443680" cy="5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800" b="0" strike="noStrike" spc="-1">
                <a:solidFill>
                  <a:srgbClr val="000000"/>
                </a:solidFill>
                <a:latin typeface="Century Gothic"/>
                <a:ea typeface="DejaVu Sans"/>
              </a:rPr>
              <a:t>  wsparcie</a:t>
            </a:r>
            <a:endParaRPr lang="pl-PL" sz="2800" b="0" strike="noStrike" spc="-1">
              <a:latin typeface="Arial"/>
            </a:endParaRPr>
          </a:p>
        </p:txBody>
      </p:sp>
      <p:sp>
        <p:nvSpPr>
          <p:cNvPr id="365" name="CustomShape 9"/>
          <p:cNvSpPr/>
          <p:nvPr/>
        </p:nvSpPr>
        <p:spPr>
          <a:xfrm>
            <a:off x="7344720" y="3709800"/>
            <a:ext cx="2622240" cy="5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r>
              <a:rPr lang="pl-PL" sz="2800" b="1" spc="-1">
                <a:solidFill>
                  <a:srgbClr val="000000"/>
                </a:solidFill>
                <a:latin typeface="Century Gothic"/>
                <a:ea typeface="DejaVu Sans"/>
              </a:rPr>
              <a:t>    </a:t>
            </a:r>
            <a:r>
              <a:rPr lang="pl-PL" sz="2800" b="1" strike="noStrike" spc="-1">
                <a:solidFill>
                  <a:srgbClr val="000000"/>
                </a:solidFill>
                <a:latin typeface="Century Gothic"/>
                <a:ea typeface="DejaVu Sans"/>
              </a:rPr>
              <a:t>opieka</a:t>
            </a:r>
            <a:endParaRPr lang="pl-PL" sz="2800" b="0" strike="noStrike" spc="-1">
              <a:latin typeface="Arial"/>
            </a:endParaRPr>
          </a:p>
        </p:txBody>
      </p:sp>
      <p:sp>
        <p:nvSpPr>
          <p:cNvPr id="366" name="CustomShape 10"/>
          <p:cNvSpPr/>
          <p:nvPr/>
        </p:nvSpPr>
        <p:spPr>
          <a:xfrm>
            <a:off x="9276840" y="4793400"/>
            <a:ext cx="2912400" cy="5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r>
              <a:rPr lang="pl-PL" sz="2800" b="1" spc="-1">
                <a:solidFill>
                  <a:srgbClr val="000000"/>
                </a:solidFill>
                <a:latin typeface="Agency FB"/>
                <a:ea typeface="DejaVu Sans"/>
              </a:rPr>
              <a:t>              </a:t>
            </a:r>
            <a:r>
              <a:rPr lang="pl-PL" sz="2800" b="1" strike="noStrike" spc="-1">
                <a:solidFill>
                  <a:srgbClr val="000000"/>
                </a:solidFill>
                <a:latin typeface="Agency FB"/>
                <a:ea typeface="DejaVu Sans"/>
              </a:rPr>
              <a:t>uwaga</a:t>
            </a:r>
            <a:endParaRPr lang="pl-PL" sz="2800" b="0" strike="noStrike" spc="-1">
              <a:latin typeface="Arial"/>
            </a:endParaRPr>
          </a:p>
        </p:txBody>
      </p:sp>
      <p:sp>
        <p:nvSpPr>
          <p:cNvPr id="367" name="CustomShape 11"/>
          <p:cNvSpPr/>
          <p:nvPr/>
        </p:nvSpPr>
        <p:spPr>
          <a:xfrm rot="21540000">
            <a:off x="7402267" y="5465800"/>
            <a:ext cx="2194560" cy="5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800" b="1" strike="noStrike" spc="-1">
                <a:solidFill>
                  <a:srgbClr val="3F6374"/>
                </a:solidFill>
                <a:latin typeface="Century Gothic"/>
                <a:ea typeface="DejaVu Sans"/>
              </a:rPr>
              <a:t>troska</a:t>
            </a:r>
            <a:endParaRPr lang="pl-PL" sz="2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1" name="Picture 15"/>
          <p:cNvPicPr/>
          <p:nvPr/>
        </p:nvPicPr>
        <p:blipFill>
          <a:blip r:embed="rId2"/>
          <a:srcRect l="3610"/>
          <a:stretch/>
        </p:blipFill>
        <p:spPr>
          <a:xfrm>
            <a:off x="0" y="2669760"/>
            <a:ext cx="4034160" cy="4185360"/>
          </a:xfrm>
          <a:prstGeom prst="rect">
            <a:avLst/>
          </a:prstGeom>
          <a:ln>
            <a:noFill/>
          </a:ln>
        </p:spPr>
      </p:pic>
      <p:pic>
        <p:nvPicPr>
          <p:cNvPr id="422" name="Picture 17"/>
          <p:cNvPicPr/>
          <p:nvPr/>
        </p:nvPicPr>
        <p:blipFill>
          <a:blip r:embed="rId3"/>
          <a:srcRect l="35647"/>
          <a:stretch/>
        </p:blipFill>
        <p:spPr>
          <a:xfrm>
            <a:off x="0" y="2892240"/>
            <a:ext cx="1519560" cy="2362680"/>
          </a:xfrm>
          <a:prstGeom prst="rect">
            <a:avLst/>
          </a:prstGeom>
          <a:ln>
            <a:noFill/>
          </a:ln>
        </p:spPr>
      </p:pic>
      <p:sp>
        <p:nvSpPr>
          <p:cNvPr id="423"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24" name="Picture 21"/>
          <p:cNvPicPr/>
          <p:nvPr/>
        </p:nvPicPr>
        <p:blipFill>
          <a:blip r:embed="rId4"/>
          <a:srcRect t="28812"/>
          <a:stretch/>
        </p:blipFill>
        <p:spPr>
          <a:xfrm>
            <a:off x="7999560" y="0"/>
            <a:ext cx="1600560" cy="1138680"/>
          </a:xfrm>
          <a:prstGeom prst="rect">
            <a:avLst/>
          </a:prstGeom>
          <a:ln>
            <a:noFill/>
          </a:ln>
        </p:spPr>
      </p:pic>
      <p:pic>
        <p:nvPicPr>
          <p:cNvPr id="425" name="Picture 23"/>
          <p:cNvPicPr/>
          <p:nvPr/>
        </p:nvPicPr>
        <p:blipFill>
          <a:blip r:embed="rId5"/>
          <a:srcRect b="23333"/>
          <a:stretch/>
        </p:blipFill>
        <p:spPr>
          <a:xfrm>
            <a:off x="8605800" y="6095880"/>
            <a:ext cx="990720" cy="759240"/>
          </a:xfrm>
          <a:prstGeom prst="rect">
            <a:avLst/>
          </a:prstGeom>
          <a:ln>
            <a:noFill/>
          </a:ln>
        </p:spPr>
      </p:pic>
      <p:sp>
        <p:nvSpPr>
          <p:cNvPr id="426"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27" name="CustomShape 3"/>
          <p:cNvSpPr/>
          <p:nvPr/>
        </p:nvSpPr>
        <p:spPr>
          <a:xfrm>
            <a:off x="72000" y="-159480"/>
            <a:ext cx="12189240" cy="6855120"/>
          </a:xfrm>
          <a:prstGeom prst="rect">
            <a:avLst/>
          </a:prstGeom>
          <a:blipFill>
            <a:blip r:embed="rId6"/>
            <a:stretch>
              <a:fillRect/>
            </a:stretch>
          </a:blipFill>
          <a:ln>
            <a:noFill/>
          </a:ln>
        </p:spPr>
        <p:style>
          <a:lnRef idx="2">
            <a:schemeClr val="accent1">
              <a:shade val="50000"/>
            </a:schemeClr>
          </a:lnRef>
          <a:fillRef idx="1003">
            <a:schemeClr val="dk2"/>
          </a:fillRef>
          <a:effectRef idx="0">
            <a:schemeClr val="accent1"/>
          </a:effectRef>
          <a:fontRef idx="minor"/>
        </p:style>
      </p:sp>
      <p:sp>
        <p:nvSpPr>
          <p:cNvPr id="428" name="CustomShape 4"/>
          <p:cNvSpPr/>
          <p:nvPr/>
        </p:nvSpPr>
        <p:spPr>
          <a:xfrm>
            <a:off x="6082560" y="0"/>
            <a:ext cx="556560" cy="3706920"/>
          </a:xfrm>
          <a:custGeom>
            <a:avLst/>
            <a:gdLst/>
            <a:ahLst/>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429" name="CustomShape 5"/>
          <p:cNvSpPr/>
          <p:nvPr/>
        </p:nvSpPr>
        <p:spPr>
          <a:xfrm rot="16200000">
            <a:off x="5814720" y="483480"/>
            <a:ext cx="6855120" cy="5893560"/>
          </a:xfrm>
          <a:custGeom>
            <a:avLst/>
            <a:gdLst/>
            <a:ahLst/>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30" name="CustomShape 6"/>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31" name="Picture 36"/>
          <p:cNvPicPr/>
          <p:nvPr/>
        </p:nvPicPr>
        <p:blipFill>
          <a:blip r:embed="rId2"/>
          <a:srcRect l="3610"/>
          <a:stretch/>
        </p:blipFill>
        <p:spPr>
          <a:xfrm>
            <a:off x="0" y="2669760"/>
            <a:ext cx="4034160" cy="4185360"/>
          </a:xfrm>
          <a:prstGeom prst="rect">
            <a:avLst/>
          </a:prstGeom>
          <a:ln>
            <a:noFill/>
          </a:ln>
        </p:spPr>
      </p:pic>
      <p:sp>
        <p:nvSpPr>
          <p:cNvPr id="432" name="CustomShape 7"/>
          <p:cNvSpPr/>
          <p:nvPr/>
        </p:nvSpPr>
        <p:spPr>
          <a:xfrm>
            <a:off x="8609040" y="1676520"/>
            <a:ext cx="2816640" cy="2816640"/>
          </a:xfrm>
          <a:prstGeom prst="ellipse">
            <a:avLst/>
          </a:prstGeom>
          <a:gradFill>
            <a:gsLst>
              <a:gs pos="0">
                <a:schemeClr val="tx2">
                  <a:alpha val="7000"/>
                  <a:lumMod val="60000"/>
                  <a:lumOff val="40000"/>
                </a:schemeClr>
              </a:gs>
              <a:gs pos="36000">
                <a:schemeClr val="tx2">
                  <a:lumMod val="60000"/>
                  <a:lumOff val="40000"/>
                  <a:alpha val="6000"/>
                </a:schemeClr>
              </a:gs>
              <a:gs pos="69000">
                <a:schemeClr val="tx2">
                  <a:alpha val="0"/>
                  <a:lumMod val="60000"/>
                  <a:lumOff val="4000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33" name="Picture 39"/>
          <p:cNvPicPr/>
          <p:nvPr/>
        </p:nvPicPr>
        <p:blipFill>
          <a:blip r:embed="rId4"/>
          <a:srcRect t="28812"/>
          <a:stretch/>
        </p:blipFill>
        <p:spPr>
          <a:xfrm>
            <a:off x="7999560" y="0"/>
            <a:ext cx="1600560" cy="1138680"/>
          </a:xfrm>
          <a:prstGeom prst="rect">
            <a:avLst/>
          </a:prstGeom>
          <a:ln>
            <a:noFill/>
          </a:ln>
        </p:spPr>
      </p:pic>
      <p:pic>
        <p:nvPicPr>
          <p:cNvPr id="434" name="Picture 40"/>
          <p:cNvPicPr/>
          <p:nvPr/>
        </p:nvPicPr>
        <p:blipFill>
          <a:blip r:embed="rId5"/>
          <a:srcRect b="23333"/>
          <a:stretch/>
        </p:blipFill>
        <p:spPr>
          <a:xfrm>
            <a:off x="8605800" y="6095880"/>
            <a:ext cx="990720" cy="759240"/>
          </a:xfrm>
          <a:prstGeom prst="rect">
            <a:avLst/>
          </a:prstGeom>
          <a:ln>
            <a:noFill/>
          </a:ln>
        </p:spPr>
      </p:pic>
      <p:sp>
        <p:nvSpPr>
          <p:cNvPr id="435" name="CustomShape 8"/>
          <p:cNvSpPr/>
          <p:nvPr/>
        </p:nvSpPr>
        <p:spPr>
          <a:xfrm>
            <a:off x="273960" y="614066"/>
            <a:ext cx="6250945" cy="586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2500"/>
          </a:bodyPr>
          <a:lstStyle/>
          <a:p>
            <a:pPr>
              <a:lnSpc>
                <a:spcPct val="90000"/>
              </a:lnSpc>
            </a:pPr>
            <a:r>
              <a:rPr lang="pl-PL" sz="3600" b="1" strike="noStrike" spc="-1">
                <a:solidFill>
                  <a:srgbClr val="EBEBEB"/>
                </a:solidFill>
                <a:latin typeface="Calibri"/>
                <a:ea typeface="DejaVu Sans"/>
              </a:rPr>
              <a:t>Działania sprzyjające rozwijaniu siły motywacji ucznia:</a:t>
            </a:r>
            <a:br/>
            <a:br/>
            <a:r>
              <a:rPr lang="pl-PL" sz="3100" b="0" strike="noStrike" spc="-1">
                <a:solidFill>
                  <a:srgbClr val="EBEBEB"/>
                </a:solidFill>
                <a:latin typeface="Calibri"/>
                <a:ea typeface="DejaVu Sans"/>
              </a:rPr>
              <a:t>- zaspokojenie jego potrzeb (potrzeby bezpieczeństwa)</a:t>
            </a:r>
            <a:br/>
            <a:r>
              <a:rPr lang="pl-PL" sz="3100" b="0" strike="noStrike" spc="-1">
                <a:solidFill>
                  <a:srgbClr val="EBEBEB"/>
                </a:solidFill>
                <a:latin typeface="Calibri"/>
                <a:ea typeface="DejaVu Sans"/>
              </a:rPr>
              <a:t>- rozwijanie zainteresowań</a:t>
            </a:r>
            <a:br/>
            <a:r>
              <a:rPr lang="pl-PL" sz="3100" b="0" strike="noStrike" spc="-1">
                <a:solidFill>
                  <a:srgbClr val="EBEBEB"/>
                </a:solidFill>
                <a:latin typeface="Calibri"/>
                <a:ea typeface="DejaVu Sans"/>
              </a:rPr>
              <a:t>- mobilizowanie do aktywności, sukcesywne ocenianie i nagradzanie jej</a:t>
            </a:r>
            <a:br/>
            <a:r>
              <a:rPr lang="pl-PL" sz="3100" b="0" strike="noStrike" spc="-1">
                <a:solidFill>
                  <a:srgbClr val="EBEBEB"/>
                </a:solidFill>
                <a:latin typeface="Calibri"/>
                <a:ea typeface="DejaVu Sans"/>
              </a:rPr>
              <a:t>- pozytywna ocena rezultatów własnej pracy, wyjaśnienie celowości uczenia się </a:t>
            </a:r>
            <a:br/>
            <a:r>
              <a:rPr lang="pl-PL" sz="3100" b="0" strike="noStrike" spc="-1">
                <a:solidFill>
                  <a:srgbClr val="EBEBEB"/>
                </a:solidFill>
                <a:latin typeface="Calibri"/>
                <a:ea typeface="DejaVu Sans"/>
              </a:rPr>
              <a:t>- zapewnienie odpowiednich warunków i sposobów uczenia się</a:t>
            </a:r>
            <a:br/>
            <a:r>
              <a:rPr lang="pl-PL" sz="3100" b="0" strike="noStrike" spc="-1">
                <a:solidFill>
                  <a:srgbClr val="EBEBEB"/>
                </a:solidFill>
                <a:latin typeface="Calibri"/>
                <a:ea typeface="DejaVu Sans"/>
              </a:rPr>
              <a:t>- organizacja najbliższego środowiska</a:t>
            </a:r>
            <a:br/>
            <a:endParaRPr lang="pl-PL" sz="3100" b="0" strike="noStrike" spc="-1">
              <a:latin typeface="Arial"/>
            </a:endParaRPr>
          </a:p>
        </p:txBody>
      </p:sp>
      <p:pic>
        <p:nvPicPr>
          <p:cNvPr id="436" name="Symbol zastępczy zawartości 10"/>
          <p:cNvPicPr/>
          <p:nvPr/>
        </p:nvPicPr>
        <p:blipFill>
          <a:blip r:embed="rId7"/>
          <a:stretch/>
        </p:blipFill>
        <p:spPr>
          <a:xfrm>
            <a:off x="8872560" y="1944000"/>
            <a:ext cx="2934000" cy="293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CustomShape 1"/>
          <p:cNvSpPr/>
          <p:nvPr/>
        </p:nvSpPr>
        <p:spPr>
          <a:xfrm>
            <a:off x="1156320" y="1066320"/>
            <a:ext cx="8943840" cy="419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342900" indent="-339725" algn="ctr">
              <a:lnSpc>
                <a:spcPct val="200000"/>
              </a:lnSpc>
              <a:spcBef>
                <a:spcPts val="1001"/>
              </a:spcBef>
              <a:buClr>
                <a:srgbClr val="8AD0D6"/>
              </a:buClr>
              <a:buSzPct val="80000"/>
              <a:buFont typeface="Wingdings 3" charset="2"/>
              <a:buChar char=""/>
            </a:pPr>
            <a:r>
              <a:rPr lang="pl-PL" sz="2400" b="1" i="1" strike="noStrike" spc="-1" dirty="0">
                <a:solidFill>
                  <a:srgbClr val="FFFFFF"/>
                </a:solidFill>
                <a:latin typeface="Calibri"/>
                <a:ea typeface="DejaVu Sans"/>
              </a:rPr>
              <a:t>Sukcesy i niepowodzenia przeplatają się przez całe życie. To dorośli przekazują dzieciom podejście do nich. Przekonanie, że błędy to okazja do nauki czegoś nowego, rozwija skrzydła, ponieważ likwiduje lęk, który blokuje przed działaniem.</a:t>
            </a:r>
            <a:r>
              <a:rPr lang="pl-PL" sz="2400" b="0" i="1" strike="noStrike" spc="-1" dirty="0">
                <a:solidFill>
                  <a:srgbClr val="FFFFFF"/>
                </a:solidFill>
                <a:latin typeface="Calibri"/>
                <a:ea typeface="DejaVu Sans"/>
              </a:rPr>
              <a:t> </a:t>
            </a:r>
            <a:r>
              <a:rPr lang="pl-PL" sz="2400" b="1" i="1" strike="noStrike" spc="-1" dirty="0">
                <a:solidFill>
                  <a:srgbClr val="FFFFFF"/>
                </a:solidFill>
                <a:latin typeface="Calibri"/>
                <a:ea typeface="DejaVu Sans"/>
              </a:rPr>
              <a:t>Dzieci, które nie boją się popełniać błędy, chętniej angażują się w nowe aktywności</a:t>
            </a:r>
            <a:r>
              <a:rPr lang="pl-PL" sz="2400" b="1" i="1" spc="-1" dirty="0">
                <a:solidFill>
                  <a:srgbClr val="FFFFFF"/>
                </a:solidFill>
                <a:latin typeface="Calibri"/>
                <a:ea typeface="DejaVu Sans"/>
              </a:rPr>
              <a:t> </a:t>
            </a:r>
            <a:r>
              <a:rPr lang="pl-PL" sz="2400" b="1" i="1" strike="noStrike" spc="-1" dirty="0">
                <a:solidFill>
                  <a:srgbClr val="FFFFFF"/>
                </a:solidFill>
                <a:latin typeface="Calibri"/>
                <a:ea typeface="DejaVu Sans"/>
              </a:rPr>
              <a:t> </a:t>
            </a:r>
            <a:r>
              <a:rPr lang="pl-PL" sz="2400" b="1" i="1" spc="-1" dirty="0">
                <a:solidFill>
                  <a:srgbClr val="FFFFFF"/>
                </a:solidFill>
                <a:latin typeface="Calibri"/>
                <a:ea typeface="DejaVu Sans"/>
              </a:rPr>
              <a:t>       </a:t>
            </a:r>
            <a:r>
              <a:rPr lang="pl-PL" sz="2400" b="1" i="1" strike="noStrike" spc="-1" dirty="0">
                <a:solidFill>
                  <a:srgbClr val="FFFFFF"/>
                </a:solidFill>
                <a:latin typeface="Calibri"/>
                <a:ea typeface="DejaVu Sans"/>
              </a:rPr>
              <a:t>i podejmują wyzwania.</a:t>
            </a:r>
            <a:endParaRPr lang="pl-PL" sz="24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8218080" y="2685600"/>
            <a:ext cx="3660120" cy="1056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800" b="0" strike="noStrike" spc="-1">
                <a:solidFill>
                  <a:srgbClr val="000000"/>
                </a:solidFill>
                <a:latin typeface="Arial"/>
                <a:ea typeface="DejaVu Sans"/>
              </a:rPr>
              <a:t>CZĘŚĆ II</a:t>
            </a:r>
            <a:endParaRPr lang="pl-PL" sz="4800" b="0" strike="noStrike" spc="-1">
              <a:latin typeface="Arial"/>
            </a:endParaRPr>
          </a:p>
        </p:txBody>
      </p:sp>
      <p:sp>
        <p:nvSpPr>
          <p:cNvPr id="439" name="CustomShape 2"/>
          <p:cNvSpPr/>
          <p:nvPr/>
        </p:nvSpPr>
        <p:spPr>
          <a:xfrm>
            <a:off x="1944000" y="1296000"/>
            <a:ext cx="734220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6600" b="0" strike="noStrike" spc="-1">
                <a:solidFill>
                  <a:srgbClr val="000000"/>
                </a:solidFill>
                <a:latin typeface="Arial"/>
                <a:ea typeface="DejaVu Sans"/>
              </a:rPr>
              <a:t>Lęk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a koncentracja</a:t>
            </a:r>
            <a:endParaRPr lang="pl-PL" sz="6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40" name="CustomShape 1"/>
          <p:cNvSpPr/>
          <p:nvPr/>
        </p:nvSpPr>
        <p:spPr>
          <a:xfrm>
            <a:off x="649080" y="629280"/>
            <a:ext cx="9249120" cy="122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pl-PL" sz="3900" b="1" strike="noStrike" spc="-1">
                <a:solidFill>
                  <a:srgbClr val="EBEBEB"/>
                </a:solidFill>
                <a:latin typeface="Calibri"/>
                <a:ea typeface="Century Gothic"/>
              </a:rPr>
              <a:t>W jaki sposób lęk wpływa na koncentracje uwagi?</a:t>
            </a:r>
            <a:r>
              <a:rPr lang="pl-PL" sz="3900" b="0" strike="noStrike" spc="-1">
                <a:solidFill>
                  <a:srgbClr val="EBEBEB"/>
                </a:solidFill>
                <a:latin typeface="Calibri"/>
                <a:ea typeface="Century Gothic"/>
              </a:rPr>
              <a:t> </a:t>
            </a:r>
            <a:br/>
            <a:endParaRPr lang="pl-PL" sz="3900" b="0" strike="noStrike" spc="-1">
              <a:latin typeface="Arial"/>
            </a:endParaRPr>
          </a:p>
        </p:txBody>
      </p:sp>
      <p:sp>
        <p:nvSpPr>
          <p:cNvPr id="441" name="CustomShape 2"/>
          <p:cNvSpPr/>
          <p:nvPr/>
        </p:nvSpPr>
        <p:spPr>
          <a:xfrm>
            <a:off x="1103400" y="1857628"/>
            <a:ext cx="4724946" cy="43880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43080" indent="-340200">
              <a:lnSpc>
                <a:spcPct val="90000"/>
              </a:lnSpc>
              <a:spcBef>
                <a:spcPts val="1001"/>
              </a:spcBef>
              <a:buClr>
                <a:srgbClr val="8AD0D6"/>
              </a:buClr>
              <a:buSzPct val="80000"/>
              <a:buFont typeface="Wingdings 3" charset="2"/>
              <a:buChar char=""/>
            </a:pPr>
            <a:r>
              <a:rPr lang="pl-PL" sz="2200" b="0" strike="noStrike" spc="-1">
                <a:solidFill>
                  <a:srgbClr val="FFFFFF"/>
                </a:solidFill>
                <a:latin typeface="Calibri"/>
                <a:ea typeface="Century Gothic"/>
              </a:rPr>
              <a:t>Koncentracja to </a:t>
            </a:r>
            <a:r>
              <a:rPr lang="pl-PL" sz="2200" b="1" strike="noStrike" spc="-1">
                <a:solidFill>
                  <a:srgbClr val="FFFFFF"/>
                </a:solidFill>
                <a:latin typeface="Calibri"/>
                <a:ea typeface="Century Gothic"/>
              </a:rPr>
              <a:t>umiejętność skupiania i utrzymywania uwagi</a:t>
            </a:r>
            <a:r>
              <a:rPr lang="pl-PL" sz="2200" b="0" strike="noStrike" spc="-1">
                <a:solidFill>
                  <a:srgbClr val="FFFFFF"/>
                </a:solidFill>
                <a:latin typeface="Calibri"/>
                <a:ea typeface="Century Gothic"/>
              </a:rPr>
              <a:t> na ściśle określonych zadaniach. Jest konieczna podczas wszelkiego rodzaju świadomych działań. </a:t>
            </a:r>
            <a:endParaRPr lang="pl-PL" sz="2200" b="0" strike="noStrike" spc="-1">
              <a:latin typeface="Arial"/>
            </a:endParaRPr>
          </a:p>
          <a:p>
            <a:pPr marL="343080" indent="-340200">
              <a:lnSpc>
                <a:spcPct val="90000"/>
              </a:lnSpc>
              <a:spcBef>
                <a:spcPts val="1001"/>
              </a:spcBef>
              <a:buClr>
                <a:srgbClr val="8AD0D6"/>
              </a:buClr>
              <a:buSzPct val="80000"/>
              <a:buFont typeface="Wingdings 3" charset="2"/>
              <a:buChar char=""/>
            </a:pPr>
            <a:r>
              <a:rPr lang="pl-PL" sz="2200" b="0" strike="noStrike" spc="-1">
                <a:solidFill>
                  <a:srgbClr val="FFFFFF"/>
                </a:solidFill>
                <a:latin typeface="Calibri"/>
                <a:ea typeface="Century Gothic"/>
              </a:rPr>
              <a:t>Umiejętność ta rozwija się stopniowo w toku życia człowieka: u małych dzieci występuje uwaga mimowolna (czyli przyciągana bez ich woli przez np. poruszający się przedmiot czy głośny dźwięk), natomiast tzw. uwaga kierowana rozwija się później (od ok. 3 roku życia przez wiek przedszkolny i wczesnoszkolny). Dzięki niej jesteśmy w stanie kierować naszą uwagą, dostrzegać i robić to, co jest dla nas ważne w danym momencie. </a:t>
            </a:r>
            <a:endParaRPr lang="pl-PL" sz="2200" b="0" strike="noStrike" spc="-1">
              <a:latin typeface="Arial"/>
            </a:endParaRPr>
          </a:p>
          <a:p>
            <a:pPr>
              <a:lnSpc>
                <a:spcPct val="90000"/>
              </a:lnSpc>
              <a:spcBef>
                <a:spcPts val="1001"/>
              </a:spcBef>
            </a:pPr>
            <a:endParaRPr lang="pl-PL" sz="2200" b="0" strike="noStrike" spc="-1">
              <a:latin typeface="Arial"/>
            </a:endParaRPr>
          </a:p>
        </p:txBody>
      </p:sp>
      <p:pic>
        <p:nvPicPr>
          <p:cNvPr id="442" name="Obraz 4"/>
          <p:cNvPicPr/>
          <p:nvPr/>
        </p:nvPicPr>
        <p:blipFill>
          <a:blip r:embed="rId3"/>
          <a:stretch/>
        </p:blipFill>
        <p:spPr>
          <a:xfrm>
            <a:off x="6521760" y="2052360"/>
            <a:ext cx="4589280" cy="4193280"/>
          </a:xfrm>
          <a:prstGeom prst="rect">
            <a:avLst/>
          </a:prstGeom>
          <a:ln>
            <a:noFill/>
          </a:ln>
          <a:effectLst>
            <a:outerShdw blurRad="50800" dist="38100" dir="5400000" algn="t" rotWithShape="0">
              <a:srgbClr val="000000">
                <a:alpha val="43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43" name="CustomShape 1"/>
          <p:cNvSpPr/>
          <p:nvPr/>
        </p:nvSpPr>
        <p:spPr>
          <a:xfrm rot="16200000">
            <a:off x="5270400" y="-57960"/>
            <a:ext cx="6855120" cy="6982200"/>
          </a:xfrm>
          <a:custGeom>
            <a:avLst/>
            <a:gdLst/>
            <a:ahLst/>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444" name="CustomShape 2"/>
          <p:cNvSpPr/>
          <p:nvPr/>
        </p:nvSpPr>
        <p:spPr>
          <a:xfrm>
            <a:off x="4993920" y="0"/>
            <a:ext cx="556560" cy="3706920"/>
          </a:xfrm>
          <a:custGeom>
            <a:avLst/>
            <a:gdLst/>
            <a:ahLst/>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style>
          <a:lnRef idx="0">
            <a:scrgbClr r="0" g="0" b="0"/>
          </a:lnRef>
          <a:fillRef idx="0">
            <a:scrgbClr r="0" g="0" b="0"/>
          </a:fillRef>
          <a:effectRef idx="0">
            <a:scrgbClr r="0" g="0" b="0"/>
          </a:effectRef>
          <a:fontRef idx="minor"/>
        </p:style>
      </p:sp>
      <p:pic>
        <p:nvPicPr>
          <p:cNvPr id="445" name="Obraz 6"/>
          <p:cNvPicPr/>
          <p:nvPr/>
        </p:nvPicPr>
        <p:blipFill>
          <a:blip r:embed="rId3"/>
          <a:srcRect t="1218" b="29666"/>
          <a:stretch/>
        </p:blipFill>
        <p:spPr>
          <a:xfrm>
            <a:off x="6877800" y="339840"/>
            <a:ext cx="3880080" cy="2765160"/>
          </a:xfrm>
          <a:prstGeom prst="rect">
            <a:avLst/>
          </a:prstGeom>
          <a:ln>
            <a:noFill/>
          </a:ln>
        </p:spPr>
      </p:pic>
      <p:sp>
        <p:nvSpPr>
          <p:cNvPr id="446" name="CustomShape 3"/>
          <p:cNvSpPr/>
          <p:nvPr/>
        </p:nvSpPr>
        <p:spPr>
          <a:xfrm>
            <a:off x="1044252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47" name="CustomShape 4"/>
          <p:cNvSpPr/>
          <p:nvPr/>
        </p:nvSpPr>
        <p:spPr>
          <a:xfrm>
            <a:off x="646200" y="1262520"/>
            <a:ext cx="4162320" cy="498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1001"/>
              </a:spcBef>
            </a:pPr>
            <a:r>
              <a:rPr lang="pl-PL" sz="2400" b="1" strike="noStrike" spc="-1">
                <a:solidFill>
                  <a:srgbClr val="FFFFFF"/>
                </a:solidFill>
                <a:latin typeface="Calibri"/>
                <a:ea typeface="Century Gothic"/>
              </a:rPr>
              <a:t>Funkcją koncentracji</a:t>
            </a:r>
            <a:r>
              <a:rPr lang="pl-PL" sz="2400" b="0" strike="noStrike" spc="-1">
                <a:solidFill>
                  <a:srgbClr val="FFFFFF"/>
                </a:solidFill>
                <a:latin typeface="Calibri"/>
                <a:ea typeface="Century Gothic"/>
              </a:rPr>
              <a:t> </a:t>
            </a:r>
            <a:endParaRPr lang="pl-PL" sz="2400" b="0" strike="noStrike" spc="-1">
              <a:latin typeface="Arial"/>
            </a:endParaRPr>
          </a:p>
          <a:p>
            <a:pPr>
              <a:lnSpc>
                <a:spcPct val="100000"/>
              </a:lnSpc>
              <a:spcBef>
                <a:spcPts val="1001"/>
              </a:spcBef>
            </a:pPr>
            <a:r>
              <a:rPr lang="pl-PL" sz="2400" b="0" strike="noStrike" spc="-1">
                <a:solidFill>
                  <a:srgbClr val="FFFFFF"/>
                </a:solidFill>
                <a:latin typeface="Calibri"/>
                <a:ea typeface="Century Gothic"/>
              </a:rPr>
              <a:t>jest wykonanie określonego zadania, osiągnięcie celu, rozwiązanie problemu czy zrozumienie ważnego zagadnienia. Co za tym idzie, wysoka umiejętność koncentrowania uwagi wiąże się z lepszą pamięcią, zdolnościami przestrzennymi oraz logicznego myślenia. </a:t>
            </a:r>
            <a:endParaRPr lang="pl-PL" sz="2400" b="0" strike="noStrike" spc="-1">
              <a:latin typeface="Arial"/>
            </a:endParaRPr>
          </a:p>
          <a:p>
            <a:pPr>
              <a:lnSpc>
                <a:spcPct val="100000"/>
              </a:lnSpc>
              <a:spcBef>
                <a:spcPts val="1001"/>
              </a:spcBef>
            </a:pPr>
            <a:endParaRPr lang="pl-PL" sz="2400" b="0" strike="noStrike" spc="-1">
              <a:latin typeface="Arial"/>
            </a:endParaRPr>
          </a:p>
        </p:txBody>
      </p:sp>
      <p:pic>
        <p:nvPicPr>
          <p:cNvPr id="448" name="Obraz 4"/>
          <p:cNvPicPr/>
          <p:nvPr/>
        </p:nvPicPr>
        <p:blipFill>
          <a:blip r:embed="rId4"/>
          <a:srcRect t="3852" b="31554"/>
          <a:stretch/>
        </p:blipFill>
        <p:spPr>
          <a:xfrm>
            <a:off x="6849720" y="3472920"/>
            <a:ext cx="3936240" cy="271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49" name="Picture 29"/>
          <p:cNvPicPr/>
          <p:nvPr/>
        </p:nvPicPr>
        <p:blipFill>
          <a:blip r:embed="rId3"/>
          <a:srcRect l="3610"/>
          <a:stretch/>
        </p:blipFill>
        <p:spPr>
          <a:xfrm>
            <a:off x="0" y="2669760"/>
            <a:ext cx="4034160" cy="4185360"/>
          </a:xfrm>
          <a:prstGeom prst="rect">
            <a:avLst/>
          </a:prstGeom>
          <a:ln>
            <a:noFill/>
          </a:ln>
        </p:spPr>
      </p:pic>
      <p:pic>
        <p:nvPicPr>
          <p:cNvPr id="450" name="Picture 31"/>
          <p:cNvPicPr/>
          <p:nvPr/>
        </p:nvPicPr>
        <p:blipFill>
          <a:blip r:embed="rId4"/>
          <a:srcRect l="35647"/>
          <a:stretch/>
        </p:blipFill>
        <p:spPr>
          <a:xfrm>
            <a:off x="0" y="2892240"/>
            <a:ext cx="1519560" cy="2362680"/>
          </a:xfrm>
          <a:prstGeom prst="rect">
            <a:avLst/>
          </a:prstGeom>
          <a:ln>
            <a:noFill/>
          </a:ln>
        </p:spPr>
      </p:pic>
      <p:sp>
        <p:nvSpPr>
          <p:cNvPr id="451" name="CustomShape 1"/>
          <p:cNvSpPr/>
          <p:nvPr/>
        </p:nvSpPr>
        <p:spPr>
          <a:xfrm>
            <a:off x="8609040" y="1676520"/>
            <a:ext cx="2816640" cy="281664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52" name="Picture 35"/>
          <p:cNvPicPr/>
          <p:nvPr/>
        </p:nvPicPr>
        <p:blipFill>
          <a:blip r:embed="rId5"/>
          <a:srcRect t="28812"/>
          <a:stretch/>
        </p:blipFill>
        <p:spPr>
          <a:xfrm>
            <a:off x="7999560" y="0"/>
            <a:ext cx="1600560" cy="1138680"/>
          </a:xfrm>
          <a:prstGeom prst="rect">
            <a:avLst/>
          </a:prstGeom>
          <a:ln>
            <a:noFill/>
          </a:ln>
        </p:spPr>
      </p:pic>
      <p:pic>
        <p:nvPicPr>
          <p:cNvPr id="453" name="Picture 37"/>
          <p:cNvPicPr/>
          <p:nvPr/>
        </p:nvPicPr>
        <p:blipFill>
          <a:blip r:embed="rId6"/>
          <a:srcRect b="23333"/>
          <a:stretch/>
        </p:blipFill>
        <p:spPr>
          <a:xfrm>
            <a:off x="8605800" y="6095880"/>
            <a:ext cx="990720" cy="759240"/>
          </a:xfrm>
          <a:prstGeom prst="rect">
            <a:avLst/>
          </a:prstGeom>
          <a:ln>
            <a:noFill/>
          </a:ln>
        </p:spPr>
      </p:pic>
      <p:sp>
        <p:nvSpPr>
          <p:cNvPr id="454"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455" name="Obraz 4"/>
          <p:cNvPicPr/>
          <p:nvPr/>
        </p:nvPicPr>
        <p:blipFill>
          <a:blip r:embed="rId7"/>
          <a:srcRect t="8093" b="18695"/>
          <a:stretch/>
        </p:blipFill>
        <p:spPr>
          <a:xfrm>
            <a:off x="0" y="0"/>
            <a:ext cx="12188880" cy="5017320"/>
          </a:xfrm>
          <a:prstGeom prst="rect">
            <a:avLst/>
          </a:prstGeom>
          <a:ln>
            <a:noFill/>
          </a:ln>
        </p:spPr>
      </p:pic>
      <p:sp>
        <p:nvSpPr>
          <p:cNvPr id="456" name="CustomShape 3"/>
          <p:cNvSpPr/>
          <p:nvPr/>
        </p:nvSpPr>
        <p:spPr>
          <a:xfrm>
            <a:off x="8719920" y="3753720"/>
            <a:ext cx="3469320" cy="822960"/>
          </a:xfrm>
          <a:custGeom>
            <a:avLst/>
            <a:gdLst/>
            <a:ahLst/>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style>
          <a:lnRef idx="0">
            <a:scrgbClr r="0" g="0" b="0"/>
          </a:lnRef>
          <a:fillRef idx="0">
            <a:scrgbClr r="0" g="0" b="0"/>
          </a:fillRef>
          <a:effectRef idx="0">
            <a:scrgbClr r="0" g="0" b="0"/>
          </a:effectRef>
          <a:fontRef idx="minor"/>
        </p:style>
      </p:sp>
      <p:sp>
        <p:nvSpPr>
          <p:cNvPr id="457" name="CustomShape 4"/>
          <p:cNvSpPr/>
          <p:nvPr/>
        </p:nvSpPr>
        <p:spPr>
          <a:xfrm>
            <a:off x="0" y="4055400"/>
            <a:ext cx="12189240" cy="2799720"/>
          </a:xfrm>
          <a:custGeom>
            <a:avLst/>
            <a:gdLst/>
            <a:ahLst/>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blipFill>
            <a:blip r:embed="rId2"/>
            <a:stretch>
              <a:fillRect/>
            </a:stretch>
          </a:blipFill>
          <a:ln>
            <a:noFill/>
          </a:ln>
        </p:spPr>
        <p:style>
          <a:lnRef idx="2">
            <a:schemeClr val="accent1">
              <a:shade val="50000"/>
            </a:schemeClr>
          </a:lnRef>
          <a:fillRef idx="1003">
            <a:schemeClr val="dk2"/>
          </a:fillRef>
          <a:effectRef idx="0">
            <a:schemeClr val="accent1"/>
          </a:effectRef>
          <a:fontRef idx="minor"/>
        </p:style>
      </p:sp>
      <p:sp>
        <p:nvSpPr>
          <p:cNvPr id="458" name="CustomShape 5"/>
          <p:cNvSpPr/>
          <p:nvPr/>
        </p:nvSpPr>
        <p:spPr>
          <a:xfrm>
            <a:off x="716040" y="5881680"/>
            <a:ext cx="10404720" cy="69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90000"/>
              </a:lnSpc>
            </a:pPr>
            <a:br/>
            <a:br/>
            <a:r>
              <a:rPr lang="pl-PL" sz="2800" b="0" strike="noStrike" spc="-1">
                <a:solidFill>
                  <a:srgbClr val="EBEBEB"/>
                </a:solidFill>
                <a:latin typeface="Calibri"/>
                <a:ea typeface="DejaVu Sans"/>
              </a:rPr>
              <a:t>Lęk cz</a:t>
            </a:r>
            <a:r>
              <a:rPr lang="pl-PL" sz="2800" b="0" strike="noStrike" spc="-1">
                <a:solidFill>
                  <a:srgbClr val="EBEBEB"/>
                </a:solidFill>
                <a:latin typeface="Calibri"/>
                <a:ea typeface="Century Gothic"/>
              </a:rPr>
              <a:t>ęsto powoduje zaburzenie koncentracji. Zalęknione dziecko nie jest w stanie skupić się na danym zadaniu. </a:t>
            </a:r>
            <a:br/>
            <a:r>
              <a:rPr lang="pl-PL" sz="2800" b="0" strike="noStrike" spc="-1">
                <a:solidFill>
                  <a:srgbClr val="EBEBEB"/>
                </a:solidFill>
                <a:latin typeface="Calibri"/>
                <a:ea typeface="Century Gothic"/>
              </a:rPr>
              <a:t>Dzieci na skutek przeżywanego lęku stają się nerwowe, dlatego tak ważne jest zlikwidowanie wewnętrznego lęku. </a:t>
            </a:r>
            <a:br/>
            <a:endParaRPr lang="pl-PL" sz="28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59" name="CustomShape 1"/>
          <p:cNvSpPr/>
          <p:nvPr/>
        </p:nvSpPr>
        <p:spPr>
          <a:xfrm>
            <a:off x="0" y="0"/>
            <a:ext cx="12189240" cy="6855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pic>
        <p:nvPicPr>
          <p:cNvPr id="460" name="Obraz 2"/>
          <p:cNvPicPr/>
          <p:nvPr/>
        </p:nvPicPr>
        <p:blipFill>
          <a:blip r:embed="rId3"/>
          <a:stretch/>
        </p:blipFill>
        <p:spPr>
          <a:xfrm>
            <a:off x="643320" y="377280"/>
            <a:ext cx="9475560" cy="5946840"/>
          </a:xfrm>
          <a:prstGeom prst="rect">
            <a:avLst/>
          </a:prstGeom>
          <a:ln>
            <a:noFill/>
          </a:ln>
        </p:spPr>
      </p:pic>
      <p:sp>
        <p:nvSpPr>
          <p:cNvPr id="461"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8424000" y="2599200"/>
            <a:ext cx="3228120" cy="1143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800" b="0" strike="noStrike" spc="-1">
                <a:solidFill>
                  <a:srgbClr val="000000"/>
                </a:solidFill>
                <a:latin typeface="Arial"/>
                <a:ea typeface="DejaVu Sans"/>
              </a:rPr>
              <a:t>CZĘŚĆ III</a:t>
            </a:r>
            <a:endParaRPr lang="pl-PL" sz="4800" b="0" strike="noStrike" spc="-1">
              <a:latin typeface="Arial"/>
            </a:endParaRPr>
          </a:p>
        </p:txBody>
      </p:sp>
      <p:sp>
        <p:nvSpPr>
          <p:cNvPr id="463" name="CustomShape 2"/>
          <p:cNvSpPr/>
          <p:nvPr/>
        </p:nvSpPr>
        <p:spPr>
          <a:xfrm>
            <a:off x="1738440" y="1409400"/>
            <a:ext cx="826812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6600" b="0" strike="noStrike" spc="-1">
                <a:solidFill>
                  <a:srgbClr val="000000"/>
                </a:solidFill>
                <a:latin typeface="Arial"/>
                <a:ea typeface="DejaVu Sans"/>
              </a:rPr>
              <a:t>Lęk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a rozwój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mowy</a:t>
            </a:r>
            <a:endParaRPr lang="pl-PL" sz="6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773640" y="472680"/>
            <a:ext cx="10579680" cy="6614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pl-PL" sz="2800" b="1" strike="noStrike" spc="-1">
                <a:solidFill>
                  <a:srgbClr val="FFFFFF"/>
                </a:solidFill>
                <a:latin typeface="Calibri"/>
                <a:ea typeface="Calibri"/>
              </a:rPr>
              <a:t>Zaburzenia mowy: przyczyny, rodzaje, leczenie</a:t>
            </a:r>
            <a:endParaRPr lang="pl-PL" sz="2800" b="0" strike="noStrike" spc="-1">
              <a:latin typeface="Arial"/>
            </a:endParaRPr>
          </a:p>
          <a:p>
            <a:pPr>
              <a:lnSpc>
                <a:spcPct val="100000"/>
              </a:lnSpc>
            </a:pPr>
            <a:r>
              <a:rPr lang="pl-PL" sz="2000" b="0" strike="noStrike" spc="-1">
                <a:solidFill>
                  <a:srgbClr val="FFFFFF"/>
                </a:solidFill>
                <a:latin typeface="Calibri"/>
                <a:ea typeface="Calibri"/>
              </a:rPr>
              <a:t>Różnorakie zaburzenia mowy zdecydowanie mogą komplikować </a:t>
            </a:r>
            <a:r>
              <a:rPr lang="pl-PL" sz="2000" spc="-1">
                <a:solidFill>
                  <a:srgbClr val="FFFFFF"/>
                </a:solidFill>
                <a:latin typeface="Calibri"/>
                <a:ea typeface="Calibri"/>
              </a:rPr>
              <a:t>życie</a:t>
            </a:r>
            <a:r>
              <a:rPr lang="pl-PL" sz="2000" b="0" strike="noStrike" spc="-1">
                <a:solidFill>
                  <a:srgbClr val="FFFFFF"/>
                </a:solidFill>
                <a:latin typeface="Calibri"/>
                <a:ea typeface="Calibri"/>
              </a:rPr>
              <a:t>. Wśród nich wymienić można zarówno problemy związane z samym aparatem mowy (czyli np. z funkcjonowaniem mięśni okolic jamy ustnej i gardła), ale i zaburzenia mowy związane z chorobami neurologicznymi czy psychiatrycznymi.</a:t>
            </a:r>
            <a:endParaRPr lang="pl-PL" sz="2000" b="0" strike="noStrike" spc="-1">
              <a:latin typeface="Arial"/>
            </a:endParaRPr>
          </a:p>
          <a:p>
            <a:pPr>
              <a:lnSpc>
                <a:spcPct val="100000"/>
              </a:lnSpc>
            </a:pPr>
            <a:r>
              <a:rPr lang="pl-PL" sz="2000" b="1" strike="noStrike" spc="-1">
                <a:solidFill>
                  <a:srgbClr val="FFFFFF"/>
                </a:solidFill>
                <a:latin typeface="Calibri"/>
                <a:ea typeface="Calibri"/>
              </a:rPr>
              <a:t>Zaburzenia mowy</a:t>
            </a:r>
            <a:br>
              <a:rPr/>
            </a:br>
            <a:r>
              <a:rPr lang="pl-PL" sz="2000" b="0" strike="noStrike" spc="-1">
                <a:solidFill>
                  <a:srgbClr val="FFFFFF"/>
                </a:solidFill>
                <a:latin typeface="Calibri"/>
                <a:ea typeface="Calibri"/>
              </a:rPr>
              <a:t>Statystyki dotyczące częstości zaburzeń mowy jeżeli przyjąć najbardziej ścisłe kryteria, to według statystyk </a:t>
            </a:r>
            <a:r>
              <a:rPr lang="pl-PL" sz="2000" b="1" strike="noStrike" spc="-1">
                <a:solidFill>
                  <a:srgbClr val="FFFFFF"/>
                </a:solidFill>
                <a:latin typeface="Calibri"/>
                <a:ea typeface="Calibri"/>
              </a:rPr>
              <a:t>w pełni prawidłowo mówi tylko... 5 do 10% ludzi</a:t>
            </a:r>
            <a:r>
              <a:rPr lang="pl-PL" sz="2000" b="0" strike="noStrike" spc="-1">
                <a:solidFill>
                  <a:srgbClr val="FFFFFF"/>
                </a:solidFill>
                <a:latin typeface="Calibri"/>
                <a:ea typeface="Calibri"/>
              </a:rPr>
              <a:t>. Okazuje się, że u pozostałych osób występują różnego stopnia - zazwyczaj nieznaczne i nawet niezauważalne - zaburzenia mowy.</a:t>
            </a:r>
            <a:endParaRPr lang="pl-PL" sz="2000" b="0" strike="noStrike" spc="-1">
              <a:latin typeface="Arial"/>
            </a:endParaRPr>
          </a:p>
          <a:p>
            <a:pPr>
              <a:lnSpc>
                <a:spcPct val="100000"/>
              </a:lnSpc>
            </a:pPr>
            <a:r>
              <a:rPr lang="pl-PL" sz="2000" b="1" strike="noStrike" spc="-1">
                <a:solidFill>
                  <a:srgbClr val="FFFFFF"/>
                </a:solidFill>
                <a:latin typeface="Calibri"/>
                <a:ea typeface="Calibri"/>
              </a:rPr>
              <a:t>Zaburzenia mowy: rodzaje</a:t>
            </a:r>
            <a:endParaRPr lang="pl-PL" sz="2000" b="0" strike="noStrike" spc="-1">
              <a:latin typeface="Arial"/>
            </a:endParaRPr>
          </a:p>
          <a:p>
            <a:r>
              <a:rPr lang="pl-PL" sz="2000" spc="-1">
                <a:solidFill>
                  <a:srgbClr val="FFFFFF"/>
                </a:solidFill>
                <a:latin typeface="Calibri"/>
                <a:ea typeface="Calibri"/>
              </a:rPr>
              <a:t>Zaburzenia</a:t>
            </a:r>
            <a:r>
              <a:rPr lang="pl-PL" sz="2000" b="0" strike="noStrike" spc="-1">
                <a:solidFill>
                  <a:srgbClr val="FFFFFF"/>
                </a:solidFill>
                <a:latin typeface="Calibri"/>
                <a:ea typeface="Calibri"/>
              </a:rPr>
              <a:t> płynności mowy, zaburzenia artykulacji mowy i zaburzenia dotyczące samej emisji głosu.</a:t>
            </a:r>
            <a:r>
              <a:rPr lang="pl-PL" sz="2000" spc="-1">
                <a:solidFill>
                  <a:srgbClr val="FFFFFF"/>
                </a:solidFill>
                <a:latin typeface="Calibri"/>
                <a:ea typeface="Calibri"/>
              </a:rPr>
              <a:t> </a:t>
            </a:r>
            <a:endParaRPr lang="pl-PL" sz="2000" b="0" strike="noStrike" spc="-1">
              <a:latin typeface="Arial"/>
            </a:endParaRPr>
          </a:p>
          <a:p>
            <a:br>
              <a:rPr/>
            </a:br>
            <a:r>
              <a:rPr lang="pl-PL" sz="2000" b="0" strike="noStrike" spc="-1">
                <a:solidFill>
                  <a:srgbClr val="FFFFFF"/>
                </a:solidFill>
                <a:latin typeface="Calibri"/>
                <a:ea typeface="Calibri"/>
              </a:rPr>
              <a:t>Jednym z najpowszechniejszych zaburzeń płynności mowy jest </a:t>
            </a:r>
            <a:r>
              <a:rPr lang="pl-PL" sz="2000" b="1" strike="noStrike" spc="-1">
                <a:solidFill>
                  <a:srgbClr val="FFFFFF"/>
                </a:solidFill>
                <a:latin typeface="Calibri"/>
                <a:ea typeface="Calibri"/>
              </a:rPr>
              <a:t>jąkanie się</a:t>
            </a:r>
            <a:r>
              <a:rPr lang="pl-PL" sz="2000" b="0" strike="noStrike" spc="-1">
                <a:solidFill>
                  <a:srgbClr val="FFFFFF"/>
                </a:solidFill>
                <a:latin typeface="Calibri"/>
                <a:ea typeface="Calibri"/>
              </a:rPr>
              <a:t>. Pacjenci borykający się z tym zjawiskiem mogą powtarzać pojedyncze sylaby różnych słów, ale i czasami powtarzać całe słowa czy nawet większe fragmenty zdań.</a:t>
            </a:r>
            <a:r>
              <a:rPr lang="pl-PL" sz="2000" spc="-1">
                <a:solidFill>
                  <a:srgbClr val="FFFFFF"/>
                </a:solidFill>
                <a:latin typeface="Calibri"/>
                <a:ea typeface="Calibri"/>
              </a:rPr>
              <a:t> </a:t>
            </a:r>
            <a:br>
              <a:rPr lang="pl-PL" sz="2000" spc="-1">
                <a:solidFill>
                  <a:srgbClr val="FFFFFF"/>
                </a:solidFill>
                <a:latin typeface="Calibri"/>
                <a:ea typeface="Calibri"/>
              </a:rPr>
            </a:br>
            <a:r>
              <a:rPr lang="pl-PL" sz="2000" b="0" strike="noStrike" spc="-1">
                <a:solidFill>
                  <a:srgbClr val="FFFFFF"/>
                </a:solidFill>
                <a:latin typeface="Calibri"/>
                <a:ea typeface="Calibri"/>
              </a:rPr>
              <a:t>Jako inne najczęściej spotykane rodzaje zaburzeń mowy wymienić można:</a:t>
            </a:r>
            <a:endParaRPr lang="pl-PL" sz="2000" b="0" strike="noStrike" spc="-1">
              <a:latin typeface="Arial"/>
            </a:endParaRPr>
          </a:p>
          <a:p>
            <a:pPr>
              <a:lnSpc>
                <a:spcPct val="100000"/>
              </a:lnSpc>
            </a:pP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841680" y="797760"/>
            <a:ext cx="9886680" cy="4968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marL="215900" indent="-213360">
              <a:lnSpc>
                <a:spcPct val="100000"/>
              </a:lnSpc>
              <a:buClr>
                <a:srgbClr val="FFFFFF"/>
              </a:buClr>
              <a:buFont typeface="Symbol"/>
              <a:buChar char=""/>
            </a:pPr>
            <a:r>
              <a:rPr lang="pl-PL" sz="2000" b="0" strike="noStrike" spc="-1" err="1">
                <a:solidFill>
                  <a:srgbClr val="FFFFFF"/>
                </a:solidFill>
                <a:latin typeface="Calibri"/>
                <a:ea typeface="Times New Roman"/>
              </a:rPr>
              <a:t>dyzartię</a:t>
            </a:r>
            <a:r>
              <a:rPr lang="pl-PL" sz="2000" b="0" strike="noStrike" spc="-1">
                <a:solidFill>
                  <a:srgbClr val="FFFFFF"/>
                </a:solidFill>
                <a:latin typeface="Calibri"/>
                <a:ea typeface="Times New Roman"/>
              </a:rPr>
              <a:t> (</a:t>
            </a:r>
            <a:r>
              <a:rPr lang="pl-PL" sz="2000" b="0" strike="noStrike" spc="-1">
                <a:solidFill>
                  <a:srgbClr val="FFFFFF"/>
                </a:solidFill>
                <a:latin typeface="Calibri"/>
                <a:ea typeface="Calibri"/>
              </a:rPr>
              <a:t>dysfunkcja aparatu wykonawczego - języka, podniebienia, gardła, krtani. Mowa jest powolna, niewyraźna, afoniczna (czyli bezgłośna) z tzw. przydźwiękiem nosowym, które jest spowodowane opadnięciem podniebienia miękkiego i sprawia wrażenie mowy z „kluskami w ustach”)</a:t>
            </a:r>
            <a:endParaRPr lang="pl-PL" sz="2000" b="0" strike="noStrike" spc="-1">
              <a:latin typeface="Arial"/>
            </a:endParaRPr>
          </a:p>
          <a:p>
            <a:pPr marL="215900" indent="-213360">
              <a:lnSpc>
                <a:spcPct val="100000"/>
              </a:lnSpc>
              <a:buClr>
                <a:srgbClr val="FFFFFF"/>
              </a:buClr>
              <a:buFont typeface="Symbol"/>
              <a:buChar char=""/>
            </a:pPr>
            <a:r>
              <a:rPr lang="pl-PL" sz="2000" b="0" strike="noStrike" spc="-1">
                <a:solidFill>
                  <a:srgbClr val="FFFFFF"/>
                </a:solidFill>
                <a:latin typeface="Calibri"/>
                <a:ea typeface="Times New Roman"/>
              </a:rPr>
              <a:t>mutyzm (</a:t>
            </a:r>
            <a:r>
              <a:rPr lang="pl-PL" sz="2000" b="0" strike="noStrike" spc="-1">
                <a:solidFill>
                  <a:srgbClr val="FFFFFF"/>
                </a:solidFill>
                <a:latin typeface="Calibri"/>
                <a:ea typeface="Calibri"/>
              </a:rPr>
              <a:t>brak kontaktu werbalnego przy nieuszkodzonych ośrodkach mowy</a:t>
            </a:r>
            <a:r>
              <a:rPr lang="pl-PL" sz="2000" spc="-1">
                <a:solidFill>
                  <a:srgbClr val="FFFFFF"/>
                </a:solidFill>
                <a:latin typeface="Calibri"/>
                <a:ea typeface="Calibri"/>
              </a:rPr>
              <a:t>)</a:t>
            </a:r>
            <a:r>
              <a:rPr lang="pl-PL" sz="2000" spc="-1">
                <a:solidFill>
                  <a:srgbClr val="FFFFFF"/>
                </a:solidFill>
                <a:latin typeface="Times New Roman"/>
                <a:ea typeface="Calibri"/>
              </a:rPr>
              <a:t>.</a:t>
            </a:r>
            <a:r>
              <a:rPr lang="pl-PL" sz="2000" b="0" strike="noStrike" spc="-1">
                <a:solidFill>
                  <a:srgbClr val="FFFFFF"/>
                </a:solidFill>
                <a:latin typeface="Calibri"/>
                <a:ea typeface="Calibri"/>
              </a:rPr>
              <a:t> Przyczyną mogą być działania świadome, </a:t>
            </a:r>
            <a:r>
              <a:rPr lang="pl-PL" sz="2000" b="1" strike="noStrike" spc="-1">
                <a:solidFill>
                  <a:srgbClr val="FFFFFF"/>
                </a:solidFill>
                <a:latin typeface="Calibri"/>
                <a:ea typeface="Calibri"/>
              </a:rPr>
              <a:t>zaburzenia lękowe, zaburzenia psychotyczne lub zaburzenia emocjonalne.</a:t>
            </a:r>
            <a:r>
              <a:rPr lang="pl-PL" sz="2000" b="0" strike="noStrike" spc="-1">
                <a:solidFill>
                  <a:srgbClr val="FFFFFF"/>
                </a:solidFill>
                <a:latin typeface="Calibri"/>
                <a:ea typeface="Calibri"/>
              </a:rPr>
              <a:t> Mutyzm wybiórczy powinien być leczony za pomocą psychoterapii</a:t>
            </a:r>
            <a:endParaRPr lang="pl-PL" sz="2000" b="0" strike="noStrike" spc="-1">
              <a:latin typeface="Arial"/>
            </a:endParaRPr>
          </a:p>
          <a:p>
            <a:pPr marL="215900" indent="-213360">
              <a:lnSpc>
                <a:spcPct val="100000"/>
              </a:lnSpc>
              <a:buClr>
                <a:srgbClr val="FFFFFF"/>
              </a:buClr>
              <a:buFont typeface="Symbol"/>
              <a:buChar char=""/>
            </a:pPr>
            <a:r>
              <a:rPr lang="pl-PL" sz="2000" b="0" strike="noStrike" spc="-1">
                <a:solidFill>
                  <a:srgbClr val="FFFFFF"/>
                </a:solidFill>
                <a:latin typeface="Calibri"/>
                <a:ea typeface="Times New Roman"/>
              </a:rPr>
              <a:t>Seplenienie (</a:t>
            </a:r>
            <a:r>
              <a:rPr lang="pl-PL" sz="2000" spc="-1">
                <a:solidFill>
                  <a:srgbClr val="FFFFFF"/>
                </a:solidFill>
                <a:latin typeface="Calibri"/>
                <a:ea typeface="Times New Roman"/>
              </a:rPr>
              <a:t>nieprawidłowa</a:t>
            </a:r>
            <a:r>
              <a:rPr lang="pl-PL" sz="2000" b="0" strike="noStrike" spc="-1">
                <a:solidFill>
                  <a:srgbClr val="FFFFFF"/>
                </a:solidFill>
                <a:latin typeface="Calibri"/>
                <a:ea typeface="Calibri"/>
              </a:rPr>
              <a:t> </a:t>
            </a:r>
            <a:r>
              <a:rPr lang="pl-PL" sz="2000" spc="-1">
                <a:solidFill>
                  <a:srgbClr val="FFFFFF"/>
                </a:solidFill>
                <a:latin typeface="Calibri"/>
                <a:ea typeface="Calibri"/>
              </a:rPr>
              <a:t>wymowa</a:t>
            </a:r>
            <a:r>
              <a:rPr lang="pl-PL" sz="2000" b="0" strike="noStrike" spc="-1">
                <a:solidFill>
                  <a:srgbClr val="FFFFFF"/>
                </a:solidFill>
                <a:latin typeface="Calibri"/>
                <a:ea typeface="Calibri"/>
              </a:rPr>
              <a:t> niektórych głosek</a:t>
            </a:r>
            <a:r>
              <a:rPr lang="pl-PL" sz="2000" spc="-1">
                <a:solidFill>
                  <a:srgbClr val="FFFFFF"/>
                </a:solidFill>
                <a:latin typeface="Calibri"/>
                <a:ea typeface="Calibri"/>
              </a:rPr>
              <a:t>).</a:t>
            </a:r>
            <a:r>
              <a:rPr lang="pl-PL" sz="2000" b="1" strike="noStrike" spc="-1">
                <a:solidFill>
                  <a:srgbClr val="FFFFFF"/>
                </a:solidFill>
                <a:latin typeface="Calibri"/>
                <a:ea typeface="Calibri"/>
              </a:rPr>
              <a:t> Seplenienie często ma podłoże psychiczne, może być wynikiem lęku</a:t>
            </a:r>
            <a:endParaRPr lang="pl-PL" sz="2000" b="1" strike="noStrike" spc="-1">
              <a:latin typeface="Arial"/>
            </a:endParaRPr>
          </a:p>
          <a:p>
            <a:pPr marL="215900" indent="-213360">
              <a:buClr>
                <a:srgbClr val="FFFFFF"/>
              </a:buClr>
              <a:buFont typeface="Symbol"/>
              <a:buChar char=""/>
            </a:pPr>
            <a:r>
              <a:rPr lang="pl-PL" sz="2000" b="0" strike="noStrike" spc="-1">
                <a:solidFill>
                  <a:srgbClr val="FFFFFF"/>
                </a:solidFill>
                <a:latin typeface="Calibri"/>
                <a:ea typeface="Times New Roman"/>
              </a:rPr>
              <a:t>apraksję mowy (</a:t>
            </a:r>
            <a:r>
              <a:rPr lang="pl-PL" sz="2000" spc="-1">
                <a:solidFill>
                  <a:srgbClr val="FFFFFF"/>
                </a:solidFill>
                <a:latin typeface="Calibri"/>
                <a:ea typeface="Times New Roman"/>
              </a:rPr>
              <a:t>w</a:t>
            </a:r>
            <a:r>
              <a:rPr lang="pl-PL" sz="2000" b="0" strike="noStrike" spc="-1">
                <a:solidFill>
                  <a:srgbClr val="FFFFFF"/>
                </a:solidFill>
                <a:latin typeface="Calibri"/>
                <a:ea typeface="Calibri"/>
              </a:rPr>
              <a:t> trakcie mówienia narządy </a:t>
            </a:r>
            <a:r>
              <a:rPr lang="pl-PL" sz="2000" spc="-1">
                <a:solidFill>
                  <a:srgbClr val="FFFFFF"/>
                </a:solidFill>
                <a:latin typeface="Calibri"/>
                <a:ea typeface="Calibri"/>
              </a:rPr>
              <a:t>artykulacyjne: język</a:t>
            </a:r>
            <a:r>
              <a:rPr lang="pl-PL" sz="2000" b="0" strike="noStrike" spc="-1">
                <a:solidFill>
                  <a:srgbClr val="FFFFFF"/>
                </a:solidFill>
                <a:latin typeface="Calibri"/>
                <a:ea typeface="Calibri"/>
              </a:rPr>
              <a:t>, podniebienie miękkie wraz z języczkiem, wargi i żuchwa) wykonują niezwykle skomplikowane ruchy, których nie jesteśmy świadomi, ponieważ są wykonywane automatycznie. W przypadku wystąpienia apraksji następuje upośledzenie ruchów wykonywanych przez narządy artykulacyjne</a:t>
            </a:r>
            <a:r>
              <a:rPr lang="pl-PL" sz="2000" spc="-1">
                <a:solidFill>
                  <a:srgbClr val="FFFFFF"/>
                </a:solidFill>
                <a:latin typeface="Calibri"/>
                <a:ea typeface="Calibri"/>
              </a:rPr>
              <a:t>.</a:t>
            </a:r>
            <a:endParaRPr lang="pl-PL" sz="2000" b="0" strike="noStrike" spc="-1">
              <a:latin typeface="Arial"/>
            </a:endParaRPr>
          </a:p>
          <a:p>
            <a:pPr marL="215900" indent="-213360">
              <a:lnSpc>
                <a:spcPct val="100000"/>
              </a:lnSpc>
              <a:buClr>
                <a:srgbClr val="FFFFFF"/>
              </a:buClr>
              <a:buFont typeface="Symbol"/>
              <a:buChar char=""/>
            </a:pPr>
            <a:r>
              <a:rPr lang="pl-PL" sz="2000" b="0" strike="noStrike" spc="-1" err="1">
                <a:solidFill>
                  <a:srgbClr val="FFFFFF"/>
                </a:solidFill>
                <a:latin typeface="Calibri"/>
                <a:ea typeface="Times New Roman"/>
              </a:rPr>
              <a:t>dysprozodię</a:t>
            </a:r>
            <a:r>
              <a:rPr lang="pl-PL" sz="2000" b="0" strike="noStrike" spc="-1">
                <a:solidFill>
                  <a:srgbClr val="FFFFFF"/>
                </a:solidFill>
                <a:latin typeface="Calibri"/>
                <a:ea typeface="Times New Roman"/>
              </a:rPr>
              <a:t> (</a:t>
            </a:r>
            <a:r>
              <a:rPr lang="pl-PL" sz="2000" b="0" strike="noStrike" spc="-1">
                <a:solidFill>
                  <a:srgbClr val="FFFFFF"/>
                </a:solidFill>
                <a:latin typeface="Calibri"/>
                <a:ea typeface="Calibri"/>
              </a:rPr>
              <a:t>zaburzenie cech prozodycznych wypowiedzi)</a:t>
            </a:r>
            <a:endParaRPr lang="pl-PL" sz="2000" b="0" strike="noStrike" spc="-1">
              <a:latin typeface="Arial"/>
            </a:endParaRPr>
          </a:p>
          <a:p>
            <a:pPr marL="215900" indent="-213360">
              <a:lnSpc>
                <a:spcPct val="100000"/>
              </a:lnSpc>
              <a:buClr>
                <a:srgbClr val="FFFFFF"/>
              </a:buClr>
              <a:buFont typeface="Symbol"/>
              <a:buChar char=""/>
            </a:pPr>
            <a:r>
              <a:rPr lang="pl-PL" sz="2000" b="0" strike="noStrike" spc="-1">
                <a:solidFill>
                  <a:srgbClr val="FFFFFF"/>
                </a:solidFill>
                <a:latin typeface="Calibri"/>
                <a:ea typeface="Times New Roman"/>
              </a:rPr>
              <a:t>alalię (</a:t>
            </a:r>
            <a:r>
              <a:rPr lang="pl-PL" sz="2000" b="0" strike="noStrike" spc="-1">
                <a:solidFill>
                  <a:srgbClr val="FFFFFF"/>
                </a:solidFill>
                <a:latin typeface="Calibri"/>
                <a:ea typeface="Calibri"/>
              </a:rPr>
              <a:t>opóźnienie w przyswajaniu sobie języka na skutek opóźnionego wykształcenia się funkcji pewnych struktur mózgowych)</a:t>
            </a: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 name="CustomShape 1"/>
          <p:cNvSpPr/>
          <p:nvPr/>
        </p:nvSpPr>
        <p:spPr>
          <a:xfrm>
            <a:off x="0" y="0"/>
            <a:ext cx="12189240" cy="6855120"/>
          </a:xfrm>
          <a:prstGeom prst="rect">
            <a:avLst/>
          </a:prstGeom>
          <a:blipFill>
            <a:blip r:embed="rId2"/>
            <a:stretch>
              <a:fillRect/>
            </a:stretch>
          </a:blipFill>
          <a:ln>
            <a:noFill/>
          </a:ln>
        </p:spPr>
        <p:style>
          <a:lnRef idx="2">
            <a:schemeClr val="accent1">
              <a:shade val="50000"/>
            </a:schemeClr>
          </a:lnRef>
          <a:fillRef idx="1003">
            <a:schemeClr val="dk2"/>
          </a:fillRef>
          <a:effectRef idx="0">
            <a:schemeClr val="accent1"/>
          </a:effectRef>
          <a:fontRef idx="minor"/>
        </p:style>
      </p:sp>
      <p:sp>
        <p:nvSpPr>
          <p:cNvPr id="369" name="CustomShape 2"/>
          <p:cNvSpPr/>
          <p:nvPr/>
        </p:nvSpPr>
        <p:spPr>
          <a:xfrm>
            <a:off x="8719920" y="1460160"/>
            <a:ext cx="3469320" cy="822960"/>
          </a:xfrm>
          <a:custGeom>
            <a:avLst/>
            <a:gdLst/>
            <a:ahLst/>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370" name="CustomShape 3"/>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71" name="CustomShape 4"/>
          <p:cNvSpPr/>
          <p:nvPr/>
        </p:nvSpPr>
        <p:spPr>
          <a:xfrm>
            <a:off x="0" y="1762200"/>
            <a:ext cx="12189600" cy="5092920"/>
          </a:xfrm>
          <a:custGeom>
            <a:avLst/>
            <a:gdLst/>
            <a:ahLst/>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72" name="CustomShape 5"/>
          <p:cNvSpPr/>
          <p:nvPr/>
        </p:nvSpPr>
        <p:spPr>
          <a:xfrm>
            <a:off x="1117080" y="3364920"/>
            <a:ext cx="1095120" cy="1095120"/>
          </a:xfrm>
          <a:prstGeom prst="round2DiagRect">
            <a:avLst>
              <a:gd name="adj1" fmla="val 29727"/>
              <a:gd name="adj2" fmla="val 0"/>
            </a:avLst>
          </a:prstGeom>
          <a:solidFill>
            <a:schemeClr val="accent2">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73" name="CustomShape 6"/>
          <p:cNvSpPr/>
          <p:nvPr/>
        </p:nvSpPr>
        <p:spPr>
          <a:xfrm>
            <a:off x="1351080" y="3598920"/>
            <a:ext cx="627120" cy="627120"/>
          </a:xfrm>
          <a:prstGeom prst="rect">
            <a:avLst/>
          </a:prstGeom>
          <a:blipFill>
            <a:blip r:embed="rId3"/>
            <a:stretch>
              <a:fillRect/>
            </a:stretch>
          </a:blipFill>
          <a:ln>
            <a:noFill/>
          </a:ln>
        </p:spPr>
        <p:style>
          <a:lnRef idx="2">
            <a:scrgbClr r="0" g="0" b="0"/>
          </a:lnRef>
          <a:fillRef idx="0">
            <a:scrgbClr r="0" g="0" b="0"/>
          </a:fillRef>
          <a:effectRef idx="0">
            <a:scrgbClr r="0" g="0" b="0"/>
          </a:effectRef>
          <a:fontRef idx="minor"/>
        </p:style>
      </p:sp>
      <p:sp>
        <p:nvSpPr>
          <p:cNvPr id="374" name="CustomShape 7"/>
          <p:cNvSpPr/>
          <p:nvPr/>
        </p:nvSpPr>
        <p:spPr>
          <a:xfrm>
            <a:off x="766080" y="4804920"/>
            <a:ext cx="1797120" cy="852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90000"/>
              </a:lnSpc>
              <a:spcAft>
                <a:spcPts val="700"/>
              </a:spcAft>
            </a:pPr>
            <a:r>
              <a:rPr lang="pl-PL" sz="2000" b="1" strike="noStrike" cap="all" spc="-1">
                <a:solidFill>
                  <a:srgbClr val="000000"/>
                </a:solidFill>
                <a:latin typeface="Century Gothic"/>
                <a:ea typeface="DejaVu Sans"/>
              </a:rPr>
              <a:t>WSTĘP </a:t>
            </a:r>
            <a:endParaRPr lang="pl-PL" sz="2000" b="0" strike="noStrike" spc="-1">
              <a:latin typeface="Arial"/>
            </a:endParaRPr>
          </a:p>
        </p:txBody>
      </p:sp>
      <p:sp>
        <p:nvSpPr>
          <p:cNvPr id="375" name="CustomShape 8"/>
          <p:cNvSpPr/>
          <p:nvPr/>
        </p:nvSpPr>
        <p:spPr>
          <a:xfrm>
            <a:off x="3232080" y="3364920"/>
            <a:ext cx="1095120" cy="1095120"/>
          </a:xfrm>
          <a:prstGeom prst="round2DiagRect">
            <a:avLst>
              <a:gd name="adj1" fmla="val 29727"/>
              <a:gd name="adj2" fmla="val 0"/>
            </a:avLst>
          </a:prstGeom>
          <a:solidFill>
            <a:schemeClr val="accent3">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76" name="CustomShape 9"/>
          <p:cNvSpPr/>
          <p:nvPr/>
        </p:nvSpPr>
        <p:spPr>
          <a:xfrm>
            <a:off x="3466080" y="3598920"/>
            <a:ext cx="627120" cy="627120"/>
          </a:xfrm>
          <a:prstGeom prst="rect">
            <a:avLst/>
          </a:prstGeom>
          <a:blipFill>
            <a:blip r:embed="rId4"/>
            <a:stretch>
              <a:fillRect/>
            </a:stretch>
          </a:blipFill>
          <a:ln>
            <a:noFill/>
          </a:ln>
        </p:spPr>
        <p:style>
          <a:lnRef idx="2">
            <a:scrgbClr r="0" g="0" b="0"/>
          </a:lnRef>
          <a:fillRef idx="0">
            <a:scrgbClr r="0" g="0" b="0"/>
          </a:fillRef>
          <a:effectRef idx="0">
            <a:scrgbClr r="0" g="0" b="0"/>
          </a:effectRef>
          <a:fontRef idx="minor"/>
        </p:style>
      </p:sp>
      <p:sp>
        <p:nvSpPr>
          <p:cNvPr id="377" name="CustomShape 10"/>
          <p:cNvSpPr/>
          <p:nvPr/>
        </p:nvSpPr>
        <p:spPr>
          <a:xfrm>
            <a:off x="2881080" y="4804920"/>
            <a:ext cx="1797120" cy="852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90000"/>
              </a:lnSpc>
              <a:spcAft>
                <a:spcPts val="700"/>
              </a:spcAft>
            </a:pPr>
            <a:r>
              <a:rPr lang="pl-PL" sz="2000" b="1" strike="noStrike" cap="all" spc="-1">
                <a:solidFill>
                  <a:srgbClr val="000000"/>
                </a:solidFill>
                <a:latin typeface="Century Gothic"/>
                <a:ea typeface="DejaVu Sans"/>
              </a:rPr>
              <a:t>Lęk a motywacja</a:t>
            </a:r>
            <a:endParaRPr lang="pl-PL" sz="2000" b="0" strike="noStrike" spc="-1">
              <a:latin typeface="Arial"/>
            </a:endParaRPr>
          </a:p>
        </p:txBody>
      </p:sp>
      <p:sp>
        <p:nvSpPr>
          <p:cNvPr id="378" name="CustomShape 11"/>
          <p:cNvSpPr/>
          <p:nvPr/>
        </p:nvSpPr>
        <p:spPr>
          <a:xfrm>
            <a:off x="5547600" y="3364920"/>
            <a:ext cx="1095120" cy="1095120"/>
          </a:xfrm>
          <a:prstGeom prst="round2DiagRect">
            <a:avLst>
              <a:gd name="adj1" fmla="val 29727"/>
              <a:gd name="adj2" fmla="val 0"/>
            </a:avLst>
          </a:prstGeom>
          <a:solidFill>
            <a:schemeClr val="accent4">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79" name="CustomShape 12"/>
          <p:cNvSpPr/>
          <p:nvPr/>
        </p:nvSpPr>
        <p:spPr>
          <a:xfrm>
            <a:off x="5781600" y="3598920"/>
            <a:ext cx="627120" cy="627120"/>
          </a:xfrm>
          <a:prstGeom prst="rect">
            <a:avLst/>
          </a:prstGeom>
          <a:blipFill>
            <a:blip r:embed="rId5"/>
            <a:stretch>
              <a:fillRect/>
            </a:stretch>
          </a:blipFill>
          <a:ln>
            <a:noFill/>
          </a:ln>
        </p:spPr>
        <p:style>
          <a:lnRef idx="2">
            <a:scrgbClr r="0" g="0" b="0"/>
          </a:lnRef>
          <a:fillRef idx="0">
            <a:scrgbClr r="0" g="0" b="0"/>
          </a:fillRef>
          <a:effectRef idx="0">
            <a:scrgbClr r="0" g="0" b="0"/>
          </a:effectRef>
          <a:fontRef idx="minor"/>
        </p:style>
      </p:sp>
      <p:sp>
        <p:nvSpPr>
          <p:cNvPr id="380" name="CustomShape 13"/>
          <p:cNvSpPr/>
          <p:nvPr/>
        </p:nvSpPr>
        <p:spPr>
          <a:xfrm>
            <a:off x="4996080" y="4804920"/>
            <a:ext cx="2198160" cy="852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90000"/>
              </a:lnSpc>
              <a:spcAft>
                <a:spcPts val="700"/>
              </a:spcAft>
            </a:pPr>
            <a:r>
              <a:rPr lang="pl-PL" sz="2000" b="1" strike="noStrike" cap="all" spc="-1">
                <a:solidFill>
                  <a:srgbClr val="000000"/>
                </a:solidFill>
                <a:latin typeface="Century Gothic"/>
                <a:ea typeface="DejaVu Sans"/>
              </a:rPr>
              <a:t>Lęk a koncentracja</a:t>
            </a:r>
            <a:endParaRPr lang="pl-PL" sz="2000" b="0" strike="noStrike" spc="-1">
              <a:latin typeface="Arial"/>
            </a:endParaRPr>
          </a:p>
        </p:txBody>
      </p:sp>
      <p:sp>
        <p:nvSpPr>
          <p:cNvPr id="381" name="CustomShape 14"/>
          <p:cNvSpPr/>
          <p:nvPr/>
        </p:nvSpPr>
        <p:spPr>
          <a:xfrm>
            <a:off x="7863120" y="3364920"/>
            <a:ext cx="1095120" cy="1095120"/>
          </a:xfrm>
          <a:prstGeom prst="round2DiagRect">
            <a:avLst>
              <a:gd name="adj1" fmla="val 29727"/>
              <a:gd name="adj2" fmla="val 0"/>
            </a:avLst>
          </a:prstGeom>
          <a:solidFill>
            <a:schemeClr val="accent5">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82" name="CustomShape 15"/>
          <p:cNvSpPr/>
          <p:nvPr/>
        </p:nvSpPr>
        <p:spPr>
          <a:xfrm>
            <a:off x="8097120" y="3598920"/>
            <a:ext cx="627120" cy="627120"/>
          </a:xfrm>
          <a:prstGeom prst="rect">
            <a:avLst/>
          </a:prstGeom>
          <a:blipFill>
            <a:blip r:embed="rId6"/>
            <a:stretch>
              <a:fillRect/>
            </a:stretch>
          </a:blipFill>
          <a:ln>
            <a:noFill/>
          </a:ln>
        </p:spPr>
        <p:style>
          <a:lnRef idx="2">
            <a:scrgbClr r="0" g="0" b="0"/>
          </a:lnRef>
          <a:fillRef idx="0">
            <a:scrgbClr r="0" g="0" b="0"/>
          </a:fillRef>
          <a:effectRef idx="0">
            <a:scrgbClr r="0" g="0" b="0"/>
          </a:effectRef>
          <a:fontRef idx="minor"/>
        </p:style>
      </p:sp>
      <p:sp>
        <p:nvSpPr>
          <p:cNvPr id="383" name="CustomShape 16"/>
          <p:cNvSpPr/>
          <p:nvPr/>
        </p:nvSpPr>
        <p:spPr>
          <a:xfrm>
            <a:off x="7512120" y="4804920"/>
            <a:ext cx="1797120" cy="852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90000"/>
              </a:lnSpc>
              <a:spcAft>
                <a:spcPts val="700"/>
              </a:spcAft>
            </a:pPr>
            <a:r>
              <a:rPr lang="pl-PL" sz="2000" b="1" strike="noStrike" cap="all" spc="-1">
                <a:solidFill>
                  <a:srgbClr val="000000"/>
                </a:solidFill>
                <a:latin typeface="Century Gothic"/>
                <a:ea typeface="DejaVu Sans"/>
              </a:rPr>
              <a:t>Lęk a rozwój mowy</a:t>
            </a:r>
            <a:endParaRPr lang="pl-PL" sz="2000" b="0" strike="noStrike" spc="-1">
              <a:latin typeface="Arial"/>
            </a:endParaRPr>
          </a:p>
        </p:txBody>
      </p:sp>
      <p:sp>
        <p:nvSpPr>
          <p:cNvPr id="384" name="CustomShape 17"/>
          <p:cNvSpPr/>
          <p:nvPr/>
        </p:nvSpPr>
        <p:spPr>
          <a:xfrm>
            <a:off x="9978120" y="3364920"/>
            <a:ext cx="1095120" cy="1095120"/>
          </a:xfrm>
          <a:prstGeom prst="round2DiagRect">
            <a:avLst>
              <a:gd name="adj1" fmla="val 29727"/>
              <a:gd name="adj2" fmla="val 0"/>
            </a:avLst>
          </a:prstGeom>
          <a:solidFill>
            <a:schemeClr val="accent6">
              <a:hueOff val="0"/>
              <a:satOff val="0"/>
              <a:lumOff val="0"/>
              <a:alphaOff val="0"/>
            </a:schemeClr>
          </a:solidFill>
          <a:ln>
            <a:noFill/>
          </a:ln>
        </p:spPr>
        <p:style>
          <a:lnRef idx="0">
            <a:scrgbClr r="0" g="0" b="0"/>
          </a:lnRef>
          <a:fillRef idx="0">
            <a:scrgbClr r="0" g="0" b="0"/>
          </a:fillRef>
          <a:effectRef idx="0">
            <a:scrgbClr r="0" g="0" b="0"/>
          </a:effectRef>
          <a:fontRef idx="minor"/>
        </p:style>
      </p:sp>
      <p:sp>
        <p:nvSpPr>
          <p:cNvPr id="385" name="CustomShape 18"/>
          <p:cNvSpPr/>
          <p:nvPr/>
        </p:nvSpPr>
        <p:spPr>
          <a:xfrm>
            <a:off x="10212120" y="3598920"/>
            <a:ext cx="627120" cy="627120"/>
          </a:xfrm>
          <a:prstGeom prst="rect">
            <a:avLst/>
          </a:prstGeom>
          <a:blipFill>
            <a:blip r:embed="rId7"/>
            <a:stretch>
              <a:fillRect/>
            </a:stretch>
          </a:blipFill>
          <a:ln>
            <a:noFill/>
          </a:ln>
        </p:spPr>
        <p:style>
          <a:lnRef idx="2">
            <a:scrgbClr r="0" g="0" b="0"/>
          </a:lnRef>
          <a:fillRef idx="0">
            <a:scrgbClr r="0" g="0" b="0"/>
          </a:fillRef>
          <a:effectRef idx="0">
            <a:scrgbClr r="0" g="0" b="0"/>
          </a:effectRef>
          <a:fontRef idx="minor"/>
        </p:style>
      </p:sp>
      <p:sp>
        <p:nvSpPr>
          <p:cNvPr id="386" name="CustomShape 19"/>
          <p:cNvSpPr/>
          <p:nvPr/>
        </p:nvSpPr>
        <p:spPr>
          <a:xfrm>
            <a:off x="9627120" y="4804920"/>
            <a:ext cx="1797120" cy="852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90000"/>
              </a:lnSpc>
              <a:spcAft>
                <a:spcPts val="700"/>
              </a:spcAft>
            </a:pPr>
            <a:r>
              <a:rPr lang="pl-PL" sz="2000" b="1" strike="noStrike" cap="all" spc="-1">
                <a:solidFill>
                  <a:srgbClr val="000000"/>
                </a:solidFill>
                <a:latin typeface="Century Gothic"/>
                <a:ea typeface="DejaVu Sans"/>
              </a:rPr>
              <a:t>Sposoby radzenia sobie z lękiem</a:t>
            </a: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647280" y="982080"/>
            <a:ext cx="11281320" cy="41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215900" indent="-213360">
              <a:buClr>
                <a:srgbClr val="FFFFFF"/>
              </a:buClr>
              <a:buFont typeface="Symbol"/>
              <a:buChar char=""/>
            </a:pPr>
            <a:r>
              <a:rPr lang="pl-PL" sz="2200" b="0" strike="noStrike" spc="-1" err="1">
                <a:solidFill>
                  <a:srgbClr val="FFFFFF"/>
                </a:solidFill>
                <a:latin typeface="Calibri"/>
                <a:ea typeface="Times New Roman"/>
              </a:rPr>
              <a:t>dyslalia</a:t>
            </a:r>
            <a:r>
              <a:rPr lang="pl-PL" sz="2200" spc="-1">
                <a:solidFill>
                  <a:srgbClr val="FFFFFF"/>
                </a:solidFill>
                <a:latin typeface="Calibri"/>
                <a:ea typeface="Times New Roman"/>
              </a:rPr>
              <a:t> -</a:t>
            </a:r>
            <a:r>
              <a:rPr lang="pl-PL" sz="2200" b="0" strike="noStrike" spc="-1">
                <a:solidFill>
                  <a:srgbClr val="FFFFFF"/>
                </a:solidFill>
                <a:latin typeface="Calibri"/>
                <a:ea typeface="Calibri"/>
              </a:rPr>
              <a:t>zaburzenie charakteryzujące się zakłóceniami dźwięków mowy na różnym poziomie</a:t>
            </a:r>
            <a:r>
              <a:rPr lang="pl-PL" sz="2200" spc="-1">
                <a:solidFill>
                  <a:srgbClr val="FFFFFF"/>
                </a:solidFill>
                <a:latin typeface="Calibri"/>
                <a:ea typeface="Calibri"/>
              </a:rPr>
              <a:t>;</a:t>
            </a:r>
            <a:endParaRPr lang="pl-PL" sz="2200" b="0" strike="noStrike" spc="-1">
              <a:latin typeface="Arial"/>
            </a:endParaRPr>
          </a:p>
          <a:p>
            <a:pPr marL="215900" indent="-213360">
              <a:lnSpc>
                <a:spcPct val="100000"/>
              </a:lnSpc>
              <a:buClr>
                <a:srgbClr val="FFFFFF"/>
              </a:buClr>
              <a:buFont typeface="Symbol"/>
              <a:buChar char=""/>
            </a:pPr>
            <a:r>
              <a:rPr lang="pl-PL" sz="2200" b="0" strike="noStrike" spc="-1">
                <a:solidFill>
                  <a:srgbClr val="FFFFFF"/>
                </a:solidFill>
                <a:latin typeface="Calibri"/>
                <a:ea typeface="Times New Roman"/>
              </a:rPr>
              <a:t>afonię (</a:t>
            </a:r>
            <a:r>
              <a:rPr lang="pl-PL" sz="2200" spc="-1">
                <a:solidFill>
                  <a:srgbClr val="FFFFFF"/>
                </a:solidFill>
                <a:latin typeface="Calibri"/>
                <a:ea typeface="Times New Roman"/>
              </a:rPr>
              <a:t>całkowita</a:t>
            </a:r>
            <a:r>
              <a:rPr lang="pl-PL" sz="2200" b="0" strike="noStrike" spc="-1">
                <a:solidFill>
                  <a:srgbClr val="FFFFFF"/>
                </a:solidFill>
                <a:latin typeface="Calibri"/>
                <a:ea typeface="Calibri"/>
              </a:rPr>
              <a:t> utrata dźwięczności głosu</a:t>
            </a:r>
            <a:r>
              <a:rPr lang="pl-PL" sz="2200" spc="-1">
                <a:solidFill>
                  <a:srgbClr val="FFFFFF"/>
                </a:solidFill>
                <a:latin typeface="Calibri"/>
                <a:ea typeface="Calibri"/>
              </a:rPr>
              <a:t>).</a:t>
            </a:r>
            <a:r>
              <a:rPr lang="pl-PL" sz="2200" b="0" strike="noStrike" spc="-1">
                <a:solidFill>
                  <a:srgbClr val="FFFFFF"/>
                </a:solidFill>
                <a:latin typeface="Calibri"/>
                <a:ea typeface="Calibri"/>
              </a:rPr>
              <a:t> Pacjent potrafi porozumiewać się jedynie szeptem – </a:t>
            </a:r>
            <a:r>
              <a:rPr lang="pl-PL" sz="2200" b="1" strike="noStrike" spc="-1">
                <a:solidFill>
                  <a:srgbClr val="FFFFFF"/>
                </a:solidFill>
                <a:latin typeface="Calibri"/>
                <a:ea typeface="Calibri"/>
              </a:rPr>
              <a:t>min. zaburzenia nerwicowe</a:t>
            </a:r>
            <a:r>
              <a:rPr lang="pl-PL" sz="2200" b="1" spc="-1">
                <a:solidFill>
                  <a:srgbClr val="FFFFFF"/>
                </a:solidFill>
                <a:latin typeface="Calibri"/>
                <a:ea typeface="Calibri"/>
              </a:rPr>
              <a:t>;</a:t>
            </a:r>
            <a:endParaRPr lang="pl-PL" sz="2200" b="1" strike="noStrike" spc="-1">
              <a:latin typeface="Arial"/>
            </a:endParaRPr>
          </a:p>
          <a:p>
            <a:pPr marL="215900" indent="-213360">
              <a:buClr>
                <a:srgbClr val="FFFFFF"/>
              </a:buClr>
              <a:buFont typeface="Symbol"/>
              <a:buChar char=""/>
            </a:pPr>
            <a:r>
              <a:rPr lang="pl-PL" sz="2200" b="0" strike="noStrike" spc="-1" err="1">
                <a:solidFill>
                  <a:srgbClr val="FFFFFF"/>
                </a:solidFill>
                <a:latin typeface="Calibri"/>
                <a:ea typeface="Times New Roman"/>
              </a:rPr>
              <a:t>dysfonię</a:t>
            </a:r>
            <a:r>
              <a:rPr lang="pl-PL" sz="2200" b="0" strike="noStrike" spc="-1">
                <a:solidFill>
                  <a:srgbClr val="FFFFFF"/>
                </a:solidFill>
                <a:latin typeface="Calibri"/>
                <a:ea typeface="Times New Roman"/>
              </a:rPr>
              <a:t> (</a:t>
            </a:r>
            <a:r>
              <a:rPr lang="pl-PL" sz="2200" b="0" strike="noStrike" spc="-1" err="1">
                <a:solidFill>
                  <a:srgbClr val="FFFFFF"/>
                </a:solidFill>
                <a:latin typeface="Calibri"/>
                <a:ea typeface="Calibri"/>
              </a:rPr>
              <a:t>Dysfonia</a:t>
            </a:r>
            <a:r>
              <a:rPr lang="pl-PL" sz="2200" b="0" strike="noStrike" spc="-1">
                <a:solidFill>
                  <a:srgbClr val="FFFFFF"/>
                </a:solidFill>
                <a:latin typeface="Calibri"/>
                <a:ea typeface="Calibri"/>
              </a:rPr>
              <a:t> to wielopostaciowe zaburzenia głosu</a:t>
            </a:r>
            <a:r>
              <a:rPr lang="pl-PL" sz="2200" spc="-1">
                <a:solidFill>
                  <a:srgbClr val="FFFFFF"/>
                </a:solidFill>
                <a:latin typeface="Calibri"/>
                <a:ea typeface="Calibri"/>
              </a:rPr>
              <a:t>).</a:t>
            </a:r>
            <a:r>
              <a:rPr lang="pl-PL" sz="2200" b="0" strike="noStrike" spc="-1">
                <a:solidFill>
                  <a:srgbClr val="FFFFFF"/>
                </a:solidFill>
                <a:latin typeface="Calibri"/>
                <a:ea typeface="Calibri"/>
              </a:rPr>
              <a:t> Nieprawidłowości dotyczą jego składowych </a:t>
            </a:r>
            <a:r>
              <a:rPr lang="pl-PL" sz="2200" spc="-1">
                <a:solidFill>
                  <a:srgbClr val="FFFFFF"/>
                </a:solidFill>
                <a:latin typeface="Calibri"/>
                <a:ea typeface="Calibri"/>
              </a:rPr>
              <a:t>akustycznych -barwa</a:t>
            </a:r>
            <a:r>
              <a:rPr lang="pl-PL" sz="2200" b="0" strike="noStrike" spc="-1">
                <a:solidFill>
                  <a:srgbClr val="FFFFFF"/>
                </a:solidFill>
                <a:latin typeface="Calibri"/>
                <a:ea typeface="Calibri"/>
              </a:rPr>
              <a:t>, częstotliwość, poziom głośności, czas trwania</a:t>
            </a:r>
            <a:r>
              <a:rPr lang="pl-PL" sz="2200" spc="-1">
                <a:solidFill>
                  <a:srgbClr val="FFFFFF"/>
                </a:solidFill>
                <a:latin typeface="Calibri"/>
                <a:ea typeface="Calibri"/>
              </a:rPr>
              <a:t>;</a:t>
            </a:r>
            <a:endParaRPr lang="pl-PL" sz="2200" b="0" strike="noStrike" spc="-1">
              <a:latin typeface="Arial"/>
            </a:endParaRPr>
          </a:p>
          <a:p>
            <a:pPr marL="215900" indent="-213360">
              <a:lnSpc>
                <a:spcPct val="100000"/>
              </a:lnSpc>
              <a:buClr>
                <a:srgbClr val="FFFFFF"/>
              </a:buClr>
              <a:buFont typeface="Symbol"/>
              <a:buChar char=""/>
            </a:pPr>
            <a:r>
              <a:rPr lang="pl-PL" sz="2200" b="0" strike="noStrike" spc="-1">
                <a:solidFill>
                  <a:srgbClr val="FFFFFF"/>
                </a:solidFill>
                <a:latin typeface="Calibri"/>
                <a:ea typeface="Times New Roman"/>
              </a:rPr>
              <a:t>afazję mowy (</a:t>
            </a:r>
            <a:r>
              <a:rPr lang="pl-PL" sz="2200" b="0" strike="noStrike" spc="-1">
                <a:solidFill>
                  <a:srgbClr val="FFFFFF"/>
                </a:solidFill>
                <a:latin typeface="Calibri"/>
                <a:ea typeface="Calibri"/>
              </a:rPr>
              <a:t>utrata częściowa lub całkowita</a:t>
            </a:r>
            <a:r>
              <a:rPr lang="pl-PL" sz="2200" spc="-1">
                <a:solidFill>
                  <a:srgbClr val="FFFFFF"/>
                </a:solidFill>
                <a:latin typeface="Calibri"/>
                <a:ea typeface="Calibri"/>
              </a:rPr>
              <a:t>)</a:t>
            </a:r>
            <a:r>
              <a:rPr lang="pl-PL" sz="2200" b="0" strike="noStrike" spc="-1">
                <a:solidFill>
                  <a:srgbClr val="FFFFFF"/>
                </a:solidFill>
                <a:latin typeface="Calibri"/>
                <a:ea typeface="Calibri"/>
              </a:rPr>
              <a:t> znajomości języka na skutek uszkodzenia pewnych struktur mózgowych</a:t>
            </a:r>
            <a:r>
              <a:rPr lang="pl-PL" sz="2200" spc="-1">
                <a:solidFill>
                  <a:srgbClr val="FFFFFF"/>
                </a:solidFill>
                <a:latin typeface="Calibri"/>
                <a:ea typeface="Calibri"/>
              </a:rPr>
              <a:t>;</a:t>
            </a:r>
            <a:endParaRPr lang="pl-PL" sz="2200" b="0" strike="noStrike" spc="-1">
              <a:latin typeface="Arial"/>
            </a:endParaRPr>
          </a:p>
          <a:p>
            <a:pPr marL="215900" indent="-213360">
              <a:lnSpc>
                <a:spcPct val="100000"/>
              </a:lnSpc>
              <a:buClr>
                <a:srgbClr val="FFFFFF"/>
              </a:buClr>
              <a:buFont typeface="Symbol"/>
              <a:buChar char=""/>
            </a:pPr>
            <a:r>
              <a:rPr lang="pl-PL" sz="2200" b="0" strike="noStrike" spc="-1" err="1">
                <a:solidFill>
                  <a:srgbClr val="FFFFFF"/>
                </a:solidFill>
                <a:latin typeface="Calibri"/>
                <a:ea typeface="Times New Roman"/>
              </a:rPr>
              <a:t>oligofazję</a:t>
            </a:r>
            <a:r>
              <a:rPr lang="pl-PL" sz="2200" b="0" strike="noStrike" spc="-1">
                <a:solidFill>
                  <a:srgbClr val="FFFFFF"/>
                </a:solidFill>
                <a:latin typeface="Calibri"/>
                <a:ea typeface="Times New Roman"/>
              </a:rPr>
              <a:t> (</a:t>
            </a:r>
            <a:r>
              <a:rPr lang="pl-PL" sz="2200" b="0" strike="noStrike" spc="-1">
                <a:solidFill>
                  <a:srgbClr val="FFFFFF"/>
                </a:solidFill>
                <a:latin typeface="Calibri"/>
                <a:ea typeface="Calibri"/>
              </a:rPr>
              <a:t>niedokształcenie mowy spowodowane upośledzeniem umysłowym)</a:t>
            </a:r>
            <a:endParaRPr lang="pl-PL" sz="2200" b="0" strike="noStrike" spc="-1">
              <a:latin typeface="Arial"/>
            </a:endParaRPr>
          </a:p>
          <a:p>
            <a:pPr marL="2540">
              <a:buClr>
                <a:srgbClr val="84100E"/>
              </a:buClr>
            </a:pPr>
            <a:endParaRPr lang="pl-PL" sz="2200" spc="-1">
              <a:solidFill>
                <a:srgbClr val="FFFFFF"/>
              </a:solidFill>
              <a:latin typeface="Calibri"/>
              <a:ea typeface="Calibri"/>
            </a:endParaRPr>
          </a:p>
          <a:p>
            <a:pPr marL="215900" indent="-213360">
              <a:lnSpc>
                <a:spcPct val="100000"/>
              </a:lnSpc>
              <a:buClr>
                <a:srgbClr val="84100E"/>
              </a:buClr>
              <a:buFont typeface="Symbol"/>
              <a:buChar char=""/>
            </a:pPr>
            <a:r>
              <a:rPr lang="pl-PL" sz="2200" b="1" strike="noStrike" spc="-1">
                <a:solidFill>
                  <a:srgbClr val="84100E"/>
                </a:solidFill>
                <a:latin typeface="Calibri"/>
                <a:ea typeface="Calibri"/>
              </a:rPr>
              <a:t>nerwice mowy (</a:t>
            </a:r>
            <a:r>
              <a:rPr lang="pl-PL" sz="2200" b="1" strike="noStrike" spc="-1" err="1">
                <a:solidFill>
                  <a:srgbClr val="84100E"/>
                </a:solidFill>
                <a:latin typeface="Calibri"/>
                <a:ea typeface="Calibri"/>
              </a:rPr>
              <a:t>logoneurozy</a:t>
            </a:r>
            <a:r>
              <a:rPr lang="pl-PL" sz="2200" b="1" strike="noStrike" spc="-1">
                <a:solidFill>
                  <a:srgbClr val="84100E"/>
                </a:solidFill>
                <a:latin typeface="Calibri"/>
                <a:ea typeface="Calibri"/>
              </a:rPr>
              <a:t>) – mutyzm, afonia, jąkanie, zaburzenia tempa mowy, modulacji siły i wysokości głosu u osób cierpiących na nerwice;</a:t>
            </a:r>
            <a:endParaRPr lang="pl-PL" sz="2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1076040" y="930600"/>
            <a:ext cx="10036800" cy="5267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39600" anchor="ctr"/>
          <a:lstStyle/>
          <a:p>
            <a:pPr algn="ctr">
              <a:lnSpc>
                <a:spcPct val="100000"/>
              </a:lnSpc>
            </a:pPr>
            <a:r>
              <a:rPr lang="pl-PL" sz="2000" b="1" strike="noStrike" spc="-1">
                <a:solidFill>
                  <a:srgbClr val="FFFFFF"/>
                </a:solidFill>
                <a:latin typeface="Calibri"/>
                <a:ea typeface="Times New Roman"/>
              </a:rPr>
              <a:t>Zaburzenia mowy: przyczyny</a:t>
            </a:r>
            <a:endParaRPr lang="pl-PL" sz="2000" b="0" strike="noStrike" spc="-1">
              <a:latin typeface="Arial"/>
            </a:endParaRPr>
          </a:p>
          <a:p>
            <a:pPr>
              <a:lnSpc>
                <a:spcPct val="100000"/>
              </a:lnSpc>
            </a:pPr>
            <a:r>
              <a:rPr lang="pl-PL" sz="2000" b="0" strike="noStrike" spc="-1">
                <a:solidFill>
                  <a:srgbClr val="FFFFFF"/>
                </a:solidFill>
                <a:latin typeface="Calibri"/>
                <a:ea typeface="Times New Roman"/>
              </a:rPr>
              <a:t>Przyczyn zaburzeń mowy wyróżnia się zdecydowanie więcej niż rodzajów tego problemu. Związane jest to z tym, że do problemów z mówieniem doprowadzać mogą zarówno wady wrodzone (jak np. rozszczep podniebienia), jak i doświadczane już w trakcie życia schorzenia czy problemy natury psychologicznej. Wśród potencjalnych przyczyn zaburzeń mowy wyróżnia się:</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upośledzenie umysłowe</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uszkodzenie struktur mózgu związanych z mową (np. na skutek udaru mózgu czy przez rozwój nowotworu ośrodkowego układu nerwowego)</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schorzenia neurologiczne (np. stwardnienie boczne zanikowe, chorobę Huntingtona)</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uszkodzenia mięśni (czy też zaopatrujących ich nerwów) związanych z powstawaniem mowy</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nowotwory rozwijające się w obrębie jamy ustnej, szyi czy gardła</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zaburzenia słuchu</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choroby krtani (związane np. z pojawieniem się guzków w obrębie tego narządu, rozwojem nowotworów czy też schorzenia wynikające z nadużywania głosu),</a:t>
            </a:r>
            <a:endParaRPr lang="pl-PL" sz="2000" b="0" strike="noStrike" spc="-1">
              <a:latin typeface="Arial"/>
            </a:endParaRPr>
          </a:p>
          <a:p>
            <a:pPr marL="216000" indent="-213840">
              <a:lnSpc>
                <a:spcPct val="100000"/>
              </a:lnSpc>
              <a:buClr>
                <a:srgbClr val="FFFFFF"/>
              </a:buClr>
              <a:buFont typeface="Symbol"/>
              <a:buChar char=""/>
            </a:pPr>
            <a:r>
              <a:rPr lang="pl-PL" sz="2000" b="0" strike="noStrike" spc="-1">
                <a:solidFill>
                  <a:srgbClr val="FFFFFF"/>
                </a:solidFill>
                <a:latin typeface="Calibri"/>
                <a:ea typeface="Times New Roman"/>
              </a:rPr>
              <a:t>problemy psychologiczne (np. do jąkania się doprowadzić może przeżywanie znacznego stresu, niektóre zaburzenia mowy mogą być również powiązane z zaburzeniami psychicznymi, takimi jak np. schizofrenia, autyzm czy otępienie).</a:t>
            </a: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759600" y="641160"/>
            <a:ext cx="10322640" cy="55720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39600" anchor="ctr"/>
          <a:lstStyle/>
          <a:p>
            <a:pPr algn="ctr">
              <a:lnSpc>
                <a:spcPct val="100000"/>
              </a:lnSpc>
            </a:pPr>
            <a:r>
              <a:rPr lang="pl-PL" sz="2000" b="1" strike="noStrike" spc="-1" dirty="0">
                <a:solidFill>
                  <a:srgbClr val="FFFFFF"/>
                </a:solidFill>
                <a:latin typeface="Calibri"/>
                <a:ea typeface="Times New Roman"/>
              </a:rPr>
              <a:t>Zaburzenia mowy: czy są one poważnym problemem?</a:t>
            </a:r>
            <a:endParaRPr lang="pl-PL" sz="2000" b="0" strike="noStrike" spc="-1" dirty="0">
              <a:latin typeface="Arial"/>
            </a:endParaRPr>
          </a:p>
          <a:p>
            <a:pPr>
              <a:lnSpc>
                <a:spcPct val="100000"/>
              </a:lnSpc>
            </a:pPr>
            <a:r>
              <a:rPr lang="pl-PL" sz="2000" b="0" strike="noStrike" spc="-1" dirty="0">
                <a:solidFill>
                  <a:srgbClr val="FFFFFF"/>
                </a:solidFill>
                <a:latin typeface="Calibri"/>
                <a:ea typeface="Times New Roman"/>
              </a:rPr>
              <a:t>To, jakie będą konsekwencje zaburzeń mowy, zależne jest w głównej mierze od momentu ich wystąpienia. U dzieci niewykształcanie się mowy powinno budzić niepokój – może to być przecież pierwszy objaw autyzmu.</a:t>
            </a:r>
            <a:endParaRPr lang="pl-PL" sz="2000" b="0" strike="noStrike" spc="-1" dirty="0">
              <a:latin typeface="Arial"/>
            </a:endParaRPr>
          </a:p>
          <a:p>
            <a:pPr>
              <a:lnSpc>
                <a:spcPct val="100000"/>
              </a:lnSpc>
            </a:pPr>
            <a:r>
              <a:rPr lang="pl-PL" sz="2000" b="0" strike="noStrike" spc="-1" dirty="0">
                <a:solidFill>
                  <a:srgbClr val="FFFFFF"/>
                </a:solidFill>
                <a:latin typeface="Calibri"/>
                <a:ea typeface="Times New Roman"/>
              </a:rPr>
              <a:t>Wbrew pozorom problemem o dużej randze nierzadko jest jąkanie. Osoby doświadczające tego zjawiska mogą odczuwać tak dużego stopnia zakłopotanie, że mogą one starać się jak najbardziej unikać mówienia. Dotyczyć to może zarówno publicznego przemawiania, ale i - w najbardziej skrajnych sytuacjach - unikania porozumiewania się z innymi ludźmi w ogóle. Jąkanie może prowadzić nie tylko do kompleksów - przykładowo dzieci mogą stawać się ofiarami wyśmiewania się z nich przez ich rówieśników. Wystąpienie takiej sytuacji może prowadzić z kolei do kolejnych problemów, takich jak zaburzenia depresyjne czy zaburzenia lękowe.</a:t>
            </a:r>
            <a:endParaRPr lang="pl-PL" sz="2000" b="0" strike="noStrike" spc="-1" dirty="0">
              <a:latin typeface="Arial"/>
            </a:endParaRPr>
          </a:p>
          <a:p>
            <a:pPr>
              <a:lnSpc>
                <a:spcPct val="100000"/>
              </a:lnSpc>
            </a:pPr>
            <a:r>
              <a:rPr lang="pl-PL" sz="2000" b="0" strike="noStrike" spc="-1" dirty="0">
                <a:solidFill>
                  <a:srgbClr val="FFFFFF"/>
                </a:solidFill>
                <a:latin typeface="Calibri"/>
                <a:ea typeface="Times New Roman"/>
              </a:rPr>
              <a:t>Ogólnie zaburzeń mowy bagatelizować się nie powinno. Jako przykład można podać mutyzm, czyli stan, w którym pacjent nie mówi mimo tego, że jego aparat mowy funkcjonuje całkowicie prawidłowo. Do mutyzmu doprowadzić może np. przeżycie bardzo stresującego wydarzenia. Pojawienie się tego problemu u dziecka może świadczyć o tym, że doznało ono jakiejś wyjątkowej krzywdy - jako jeden z drastyczniejszych przykładów można tutaj podać chociażby nadużycia seksualne wobec nieletnich. To właśnie dlatego zaburzeń mowy nie można lekceważyć, a należy poszukiwać ich przyczyny.</a:t>
            </a:r>
            <a:endParaRPr lang="pl-PL" sz="2000" b="0" strike="noStrike" spc="-1" dirty="0">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560520" y="1353600"/>
            <a:ext cx="10748520" cy="4413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39600" anchor="ctr"/>
          <a:lstStyle/>
          <a:p>
            <a:pPr algn="ctr">
              <a:lnSpc>
                <a:spcPct val="100000"/>
              </a:lnSpc>
            </a:pPr>
            <a:r>
              <a:rPr lang="pl-PL" sz="2400" b="1" strike="noStrike" spc="-1">
                <a:solidFill>
                  <a:srgbClr val="FFFFFF"/>
                </a:solidFill>
                <a:latin typeface="Calibri"/>
                <a:ea typeface="Times New Roman"/>
              </a:rPr>
              <a:t>Zaburzenia mowy: leczenie</a:t>
            </a:r>
            <a:endParaRPr lang="pl-PL" sz="2400" b="0" strike="noStrike" spc="-1">
              <a:latin typeface="Arial"/>
            </a:endParaRPr>
          </a:p>
          <a:p>
            <a:pPr>
              <a:lnSpc>
                <a:spcPct val="100000"/>
              </a:lnSpc>
            </a:pPr>
            <a:r>
              <a:rPr lang="pl-PL" sz="2000" b="0" strike="noStrike" spc="-1">
                <a:solidFill>
                  <a:srgbClr val="FFFFFF"/>
                </a:solidFill>
                <a:latin typeface="Calibri"/>
                <a:ea typeface="Times New Roman"/>
              </a:rPr>
              <a:t>Jeżeli możliwe jest odnalezienie przyczyny wystąpienia zaburzeń mowy - którą może być, przykładowo, pojawienie się polipów fałdów głosowych u osoby z zaburzeniami emisji głosu - to w takiej sytuacji możliwe jest wdrożenie przyczynowego leczenia zaburzeń mowy.</a:t>
            </a:r>
            <a:endParaRPr lang="pl-PL" sz="2000" b="0" strike="noStrike" spc="-1">
              <a:latin typeface="Arial"/>
            </a:endParaRPr>
          </a:p>
          <a:p>
            <a:pPr>
              <a:lnSpc>
                <a:spcPct val="100000"/>
              </a:lnSpc>
            </a:pPr>
            <a:r>
              <a:rPr lang="pl-PL" sz="2000" b="0" strike="noStrike" spc="-1">
                <a:solidFill>
                  <a:srgbClr val="FFFFFF"/>
                </a:solidFill>
                <a:latin typeface="Calibri"/>
                <a:ea typeface="Times New Roman"/>
              </a:rPr>
              <a:t>W innych przypadkach - kiedy np. dziecko doświadcza zaburzeń artykulacji czy też jąkania się - pomocy należy poszukiwać przede wszystkim u logopedy. Terapia u takiego specjalisty może być żmudna i długotrwała, jednak zdecydowanie może ona pozwolić uzyskać oczekiwane efekty w zakresie poprawy mowy pacjenta. Czasami - szczególnie w sytuacji, gdy do zaburzeń mowy doprowadziły problemy psychologiczne - pomocne może okazać się odwiedzenie psychologa czy psychoterapeuty. Warto nadmienić, że logopeda nie jest specjalistą, do którego udawać się można wyłącznie z dziećmi. Pomoc logopedy przydać się może również np. pacjentom po udarach mózgu, u których dzięki rehabilitacji mowy możliwe jest - choćby częściowe - cofnięcie konsekwencji tego schorzenia.</a:t>
            </a: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8025480" y="2599200"/>
            <a:ext cx="4068720" cy="1143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800" b="0" strike="noStrike" spc="-1">
                <a:solidFill>
                  <a:srgbClr val="000000"/>
                </a:solidFill>
                <a:latin typeface="Arial"/>
                <a:ea typeface="DejaVu Sans"/>
              </a:rPr>
              <a:t>CZĘŚĆ IV</a:t>
            </a:r>
            <a:endParaRPr lang="pl-PL" sz="4800" b="0" strike="noStrike" spc="-1">
              <a:latin typeface="Arial"/>
            </a:endParaRPr>
          </a:p>
        </p:txBody>
      </p:sp>
      <p:sp>
        <p:nvSpPr>
          <p:cNvPr id="472" name="CustomShape 2"/>
          <p:cNvSpPr/>
          <p:nvPr/>
        </p:nvSpPr>
        <p:spPr>
          <a:xfrm>
            <a:off x="2026080" y="1213920"/>
            <a:ext cx="6684120" cy="3975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6600" b="0" strike="noStrike" spc="-1">
                <a:solidFill>
                  <a:srgbClr val="000000"/>
                </a:solidFill>
                <a:latin typeface="Arial"/>
                <a:ea typeface="DejaVu Sans"/>
              </a:rPr>
              <a:t>Sposoby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radzenia sobie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z lękiem</a:t>
            </a:r>
            <a:endParaRPr lang="pl-PL" sz="6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574200" y="-721080"/>
            <a:ext cx="11040840" cy="66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endParaRPr lang="pl-PL" sz="1800" b="0" strike="noStrike" spc="-1">
              <a:latin typeface="Arial"/>
            </a:endParaRPr>
          </a:p>
          <a:p>
            <a:pPr algn="just">
              <a:lnSpc>
                <a:spcPct val="150000"/>
              </a:lnSpc>
            </a:pPr>
            <a:r>
              <a:rPr lang="pl-PL" sz="2000" b="0" strike="noStrike" spc="-1">
                <a:solidFill>
                  <a:srgbClr val="FFFFFF"/>
                </a:solidFill>
                <a:latin typeface="Calibri"/>
                <a:ea typeface="DejaVu Sans"/>
              </a:rPr>
              <a:t>Zastanówcie się jakiego zalewu informacji dziecko doświadcza, jakich słów używacie w rozmowie telefonicznej lub rozmawiając ze współmałżonkiem. Starajcie się nie faszerować dziecka terminami: </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duża śmiertelność, coraz więcej zachorowań, obostrznia, nie wiadomo ile to potrwa, tragedia itp..</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Starajcie się również nie wypowiadać się o służbie zdrowia w kategoriach jak lekarze pójdą </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na zwolnienia kto nas będzie leczył, brakuje podstawowego sprzętu medycznego,</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 nie ma lekarstwa itp.</a:t>
            </a:r>
            <a:endParaRPr lang="pl-PL" sz="2000" b="0" strike="noStrike" spc="-1">
              <a:latin typeface="Arial"/>
            </a:endParaRPr>
          </a:p>
          <a:p>
            <a:pPr algn="just">
              <a:lnSpc>
                <a:spcPct val="150000"/>
              </a:lnSpc>
            </a:pP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Dziecko nafaszerowane takimi informacjami trudno wspierać. </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Jego mechanizmy obronne nie nadążają, jest coraz bardziej zalęknione. </a:t>
            </a:r>
            <a:endParaRPr lang="pl-PL" sz="2000" b="0" strike="noStrike" spc="-1">
              <a:latin typeface="Arial"/>
            </a:endParaRPr>
          </a:p>
          <a:p>
            <a:pPr algn="just">
              <a:lnSpc>
                <a:spcPct val="150000"/>
              </a:lnSpc>
            </a:pPr>
            <a:r>
              <a:rPr lang="pl-PL" sz="2000" b="0" strike="noStrike" spc="-1">
                <a:solidFill>
                  <a:srgbClr val="FFFFFF"/>
                </a:solidFill>
                <a:latin typeface="Calibri"/>
                <a:ea typeface="DejaVu Sans"/>
              </a:rPr>
              <a:t>Są to przeciążenia, z którymi sobie nie radzi.</a:t>
            </a: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ustomShape 1"/>
          <p:cNvSpPr/>
          <p:nvPr/>
        </p:nvSpPr>
        <p:spPr>
          <a:xfrm>
            <a:off x="1086840" y="-3349440"/>
            <a:ext cx="10605240" cy="850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endParaRPr lang="pl-PL" sz="1800" b="0" strike="noStrike" spc="-1">
              <a:latin typeface="Arial"/>
            </a:endParaRPr>
          </a:p>
          <a:p>
            <a:pPr>
              <a:lnSpc>
                <a:spcPct val="150000"/>
              </a:lnSpc>
            </a:pPr>
            <a:r>
              <a:rPr lang="pl-PL" sz="2400" b="1" u="sng" strike="noStrike" spc="-1">
                <a:solidFill>
                  <a:srgbClr val="FFFFFF"/>
                </a:solidFill>
                <a:uFillTx/>
                <a:latin typeface="Calibri"/>
                <a:ea typeface="DejaVu Sans"/>
              </a:rPr>
              <a:t>Ważne:</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Ograniczamy oglądanie wiadomości w TV – jeśli chcemy więcej informacji, to starajmy się oglądać programy informacyjne bez obecności dziecka lub w Internecie</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Rozmawiajcie przez telefon w innym pomieszczeniu, starajcie się w waszej rozmowie  nie używać słów tragedia i co teraz z nami będzie itp.</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Nie zalewamy dziecka swoim napięciem- jak dorosły się boi, to dla dziecka jest to sygnał, że należy się.</a:t>
            </a:r>
            <a:endParaRPr lang="pl-PL" sz="2400" b="0" strike="noStrike" spc="-1">
              <a:latin typeface="Arial"/>
            </a:endParaRPr>
          </a:p>
        </p:txBody>
      </p:sp>
      <p:pic>
        <p:nvPicPr>
          <p:cNvPr id="475" name="Grafika 3"/>
          <p:cNvPicPr/>
          <p:nvPr/>
        </p:nvPicPr>
        <p:blipFill>
          <a:blip r:embed="rId2"/>
          <a:stretch/>
        </p:blipFill>
        <p:spPr>
          <a:xfrm>
            <a:off x="422640" y="486360"/>
            <a:ext cx="911520" cy="911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676080" y="1008360"/>
            <a:ext cx="10550880" cy="496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pl-PL" sz="2000" b="0" strike="noStrike" spc="-1">
                <a:solidFill>
                  <a:srgbClr val="FFFFFF"/>
                </a:solidFill>
                <a:latin typeface="Calibri"/>
                <a:ea typeface="DejaVu Sans"/>
              </a:rPr>
              <a:t>Warto powiedzieć dziecku, że mamy narzędzia, aby się bronić; maseczki, rękawiczki, myjemy ręce, zamknięte szkoły, galerie, itp. </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Jeśli dziecko mówi do nas ja się boję, zapytajcie, co tam sobie myślisz, co się dzieje w twojej głowie- zawsze lepiej dopytać czego naprawdę boi się nasze dziecko.</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Dla młodszych  dzieci polecam zrobienie listy  na  nasze stracholce. Kiedy dziecko dopada lęk, albo komunikuje nam, że jest mu źle . Wówczas mamy listę pomysłów, co możemy wtedy robić np.:</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1.Czytamy bajkę</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2.Zabawy</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3.Mama opowiada o tym jak byłem malutki </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4.Budowanie bazy pod stołem</a:t>
            </a:r>
            <a:endParaRPr lang="pl-PL" sz="2000" b="0" strike="noStrike" spc="-1">
              <a:latin typeface="Arial"/>
            </a:endParaRPr>
          </a:p>
          <a:p>
            <a:pPr>
              <a:lnSpc>
                <a:spcPct val="150000"/>
              </a:lnSpc>
            </a:pPr>
            <a:r>
              <a:rPr lang="pl-PL" sz="2000" b="0" strike="noStrike" spc="-1">
                <a:solidFill>
                  <a:srgbClr val="FFFFFF"/>
                </a:solidFill>
                <a:latin typeface="Calibri"/>
                <a:ea typeface="DejaVu Sans"/>
              </a:rPr>
              <a:t>5. Masażyki </a:t>
            </a:r>
            <a:endParaRPr lang="pl-PL" sz="2000" b="0" strike="noStrike" spc="-1">
              <a:latin typeface="Arial"/>
            </a:endParaRPr>
          </a:p>
        </p:txBody>
      </p:sp>
      <p:pic>
        <p:nvPicPr>
          <p:cNvPr id="477" name="Obraz 8"/>
          <p:cNvPicPr/>
          <p:nvPr/>
        </p:nvPicPr>
        <p:blipFill>
          <a:blip r:embed="rId2"/>
          <a:stretch/>
        </p:blipFill>
        <p:spPr>
          <a:xfrm>
            <a:off x="8246880" y="4547520"/>
            <a:ext cx="2008800" cy="1606320"/>
          </a:xfrm>
          <a:prstGeom prst="rect">
            <a:avLst/>
          </a:prstGeom>
          <a:ln>
            <a:noFill/>
          </a:ln>
        </p:spPr>
      </p:pic>
      <p:sp>
        <p:nvSpPr>
          <p:cNvPr id="478" name="CustomShape 2"/>
          <p:cNvSpPr/>
          <p:nvPr/>
        </p:nvSpPr>
        <p:spPr>
          <a:xfrm rot="300000">
            <a:off x="5065920" y="4231080"/>
            <a:ext cx="2010240" cy="858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996120" y="-189720"/>
            <a:ext cx="10197000" cy="900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50000"/>
              </a:lnSpc>
            </a:pPr>
            <a:r>
              <a:rPr lang="pl-PL" sz="2000" b="0" strike="noStrike" spc="-1">
                <a:solidFill>
                  <a:srgbClr val="FFFFFF"/>
                </a:solidFill>
                <a:latin typeface="Arial"/>
                <a:ea typeface="DejaVu Sans"/>
              </a:rPr>
              <a:t>Jeśli tylko stracholce się pojawiają odpalamy listę pomysłów i działamy. </a:t>
            </a:r>
            <a:endParaRPr lang="pl-PL" sz="2000" b="0" strike="noStrike" spc="-1">
              <a:latin typeface="Arial"/>
            </a:endParaRPr>
          </a:p>
          <a:p>
            <a:pPr>
              <a:lnSpc>
                <a:spcPct val="150000"/>
              </a:lnSpc>
            </a:pPr>
            <a:r>
              <a:rPr lang="pl-PL" sz="2000" b="0" strike="noStrike" spc="-1">
                <a:solidFill>
                  <a:srgbClr val="FFFFFF"/>
                </a:solidFill>
                <a:latin typeface="Arial"/>
                <a:ea typeface="DejaVu Sans"/>
              </a:rPr>
              <a:t>Dzieci radzą sobie lękiem poprzez zabawę .</a:t>
            </a:r>
            <a:endParaRPr lang="pl-PL" sz="2000" b="0" strike="noStrike" spc="-1">
              <a:latin typeface="Arial"/>
            </a:endParaRPr>
          </a:p>
          <a:p>
            <a:pPr>
              <a:lnSpc>
                <a:spcPct val="150000"/>
              </a:lnSpc>
            </a:pPr>
            <a:r>
              <a:rPr lang="pl-PL" sz="2000" b="0" strike="noStrike" spc="-1">
                <a:solidFill>
                  <a:srgbClr val="FFFFFF"/>
                </a:solidFill>
                <a:latin typeface="Arial"/>
                <a:ea typeface="DejaVu Sans"/>
              </a:rPr>
              <a:t>Ze starszymi dziećmi możemy porozmawiać uciekając się do stwierdzenia, że nasze myśli nie zawsze mówią nam prawdę. Natomiast mają tendencję do nawracania i wpędzania nas w niepokój. Np. muszę zjeść kostkę czekolady, tylko małą kostkę, muszę zjeść całą czekoladę – czy te myśli są prawdziwe, czy tylko czekolada mnie  uratuje? Wyłapujmy te myśli i rozmawiajmy o nich z dziećmi.</a:t>
            </a:r>
            <a:endParaRPr lang="pl-PL" sz="2000" b="0" strike="noStrike" spc="-1">
              <a:latin typeface="Arial"/>
            </a:endParaRPr>
          </a:p>
          <a:p>
            <a:pPr>
              <a:lnSpc>
                <a:spcPct val="150000"/>
              </a:lnSpc>
            </a:pPr>
            <a:endParaRPr lang="pl-PL" sz="2000" b="0" strike="noStrike" spc="-1">
              <a:latin typeface="Arial"/>
            </a:endParaRPr>
          </a:p>
          <a:p>
            <a:pPr>
              <a:lnSpc>
                <a:spcPct val="15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605880" y="841680"/>
            <a:ext cx="9099360" cy="429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pl-PL" sz="2400" b="0" strike="noStrike" spc="-1">
                <a:solidFill>
                  <a:srgbClr val="FFFFFF"/>
                </a:solidFill>
                <a:latin typeface="Calibri"/>
                <a:ea typeface="DejaVu Sans"/>
              </a:rPr>
              <a:t>Dzieci uspakajają się poprzez zabawę stwórzcie swoje „ magiczne mydło na wirusa”, przyklejcie naklejkę własnej roboty zakaz wstępu dla wirusa itp. Ze starszymi dziećmi i nastolatkami tańczcie, stwórzcie jakąś fajną tylko waszą piosenkę.</a:t>
            </a:r>
            <a:endParaRPr lang="pl-PL" sz="2400" b="0" strike="noStrike" spc="-1">
              <a:latin typeface="Arial"/>
            </a:endParaRPr>
          </a:p>
          <a:p>
            <a:pPr>
              <a:lnSpc>
                <a:spcPct val="150000"/>
              </a:lnSpc>
            </a:pPr>
            <a:endParaRPr lang="pl-PL" sz="2400" b="0" strike="noStrike" spc="-1">
              <a:latin typeface="Arial"/>
            </a:endParaRPr>
          </a:p>
          <a:p>
            <a:pPr>
              <a:lnSpc>
                <a:spcPct val="150000"/>
              </a:lnSpc>
            </a:pPr>
            <a:endParaRPr lang="pl-PL" sz="2400" b="0" strike="noStrike" spc="-1">
              <a:latin typeface="Arial"/>
            </a:endParaRPr>
          </a:p>
          <a:p>
            <a:pPr>
              <a:lnSpc>
                <a:spcPct val="150000"/>
              </a:lnSpc>
            </a:pPr>
            <a:r>
              <a:rPr lang="pl-PL" sz="2400" b="1" strike="noStrike" spc="-1">
                <a:solidFill>
                  <a:srgbClr val="FFFFFF"/>
                </a:solidFill>
                <a:latin typeface="Calibri"/>
                <a:ea typeface="DejaVu Sans"/>
              </a:rPr>
              <a:t>Ostatnia prośba przytulajcie się i rozmawiajcie!</a:t>
            </a:r>
            <a:endParaRPr lang="pl-PL" sz="2400" b="0" strike="noStrike" spc="-1">
              <a:latin typeface="Arial"/>
            </a:endParaRPr>
          </a:p>
        </p:txBody>
      </p:sp>
      <p:pic>
        <p:nvPicPr>
          <p:cNvPr id="481" name="Obraz 3"/>
          <p:cNvPicPr/>
          <p:nvPr/>
        </p:nvPicPr>
        <p:blipFill>
          <a:blip r:embed="rId2"/>
          <a:stretch/>
        </p:blipFill>
        <p:spPr>
          <a:xfrm>
            <a:off x="9450720" y="1226520"/>
            <a:ext cx="2740320" cy="4111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646200" y="452880"/>
            <a:ext cx="9401760" cy="13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4400" b="0" strike="noStrike" spc="-1">
                <a:solidFill>
                  <a:srgbClr val="FFFFFF"/>
                </a:solidFill>
                <a:latin typeface="Century Gothic"/>
                <a:ea typeface="DejaVu Sans"/>
              </a:rPr>
              <a:t>WSTĘP - Co z tym lękiem?</a:t>
            </a:r>
            <a:endParaRPr lang="pl-PL" sz="4400" b="0" strike="noStrike" spc="-1">
              <a:latin typeface="Arial"/>
            </a:endParaRPr>
          </a:p>
        </p:txBody>
      </p:sp>
      <p:sp>
        <p:nvSpPr>
          <p:cNvPr id="388" name="CustomShape 2"/>
          <p:cNvSpPr/>
          <p:nvPr/>
        </p:nvSpPr>
        <p:spPr>
          <a:xfrm>
            <a:off x="487800" y="1944000"/>
            <a:ext cx="6064200" cy="4192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431800" indent="-321310">
              <a:spcBef>
                <a:spcPts val="1417"/>
              </a:spcBef>
              <a:buClr>
                <a:srgbClr val="000000"/>
              </a:buClr>
              <a:buSzPct val="45000"/>
              <a:buFont typeface="Wingdings" charset="2"/>
              <a:buChar char=""/>
            </a:pPr>
            <a:r>
              <a:rPr lang="pl-PL" sz="2200" b="0" strike="noStrike" spc="-1">
                <a:solidFill>
                  <a:srgbClr val="FFFFFF"/>
                </a:solidFill>
                <a:latin typeface="Century Gothic"/>
                <a:ea typeface="DejaVu Sans"/>
              </a:rPr>
              <a:t>Co wiemy o lęku? Wiemy, że jest nieprzyjemnym stanem emocjonalnym, wiemy, że ma irracjonalny charakter </a:t>
            </a:r>
            <a:br>
              <a:rPr/>
            </a:br>
            <a:r>
              <a:rPr lang="pl-PL" sz="2200" b="0" strike="noStrike" spc="-1">
                <a:solidFill>
                  <a:srgbClr val="FFFFFF"/>
                </a:solidFill>
                <a:latin typeface="Century Gothic"/>
                <a:ea typeface="DejaVu Sans"/>
              </a:rPr>
              <a:t>i wynika z wyobrażonego sobie przez nas zagrożenia czy niebezpieczeństwa. </a:t>
            </a:r>
            <a:br>
              <a:rPr/>
            </a:br>
            <a:r>
              <a:rPr lang="pl-PL" sz="2200" b="0" strike="noStrike" spc="-1">
                <a:solidFill>
                  <a:srgbClr val="FFFFFF"/>
                </a:solidFill>
                <a:latin typeface="Century Gothic"/>
                <a:ea typeface="DejaVu Sans"/>
              </a:rPr>
              <a:t>Wiemy też, że może pojawić się nagle, może trwać bardzo krótko, bądź trwać tygodniami. Zwykle towarzyszy mu niepokój, napięcie i obniżony nastrój.</a:t>
            </a:r>
            <a:r>
              <a:rPr lang="pl-PL" sz="2200" spc="-1">
                <a:solidFill>
                  <a:srgbClr val="FFFFFF"/>
                </a:solidFill>
                <a:latin typeface="Century Gothic"/>
                <a:ea typeface="DejaVu Sans"/>
              </a:rPr>
              <a:t> </a:t>
            </a:r>
            <a:br>
              <a:rPr lang="pl-PL" sz="2200" spc="-1">
                <a:solidFill>
                  <a:srgbClr val="FFFFFF"/>
                </a:solidFill>
                <a:latin typeface="Century Gothic"/>
                <a:ea typeface="DejaVu Sans"/>
              </a:rPr>
            </a:br>
            <a:r>
              <a:rPr lang="pl-PL" sz="2200" b="0" strike="noStrike" spc="-1">
                <a:solidFill>
                  <a:srgbClr val="FFFFFF"/>
                </a:solidFill>
                <a:latin typeface="Century Gothic"/>
                <a:ea typeface="DejaVu Sans"/>
              </a:rPr>
              <a:t>Na szczęście wiemy też, że istnieje wiele sposobów na radzenie sobie z nim :)</a:t>
            </a:r>
            <a:r>
              <a:rPr lang="pl-PL" sz="2200" spc="-1">
                <a:solidFill>
                  <a:srgbClr val="FFFFFF"/>
                </a:solidFill>
                <a:latin typeface="Century Gothic"/>
                <a:ea typeface="DejaVu Sans"/>
              </a:rPr>
              <a:t> </a:t>
            </a:r>
            <a:endParaRPr lang="pl-PL" sz="2200" b="0" strike="noStrike" spc="-1">
              <a:latin typeface="Arial"/>
            </a:endParaRPr>
          </a:p>
        </p:txBody>
      </p:sp>
      <p:pic>
        <p:nvPicPr>
          <p:cNvPr id="389" name="Obraz 388"/>
          <p:cNvPicPr/>
          <p:nvPr/>
        </p:nvPicPr>
        <p:blipFill>
          <a:blip r:embed="rId2"/>
          <a:stretch/>
        </p:blipFill>
        <p:spPr>
          <a:xfrm>
            <a:off x="7200000" y="2160000"/>
            <a:ext cx="3597480" cy="3597480"/>
          </a:xfrm>
          <a:prstGeom prst="rect">
            <a:avLst/>
          </a:prstGeom>
          <a:ln>
            <a:noFill/>
          </a:ln>
        </p:spPr>
      </p:pic>
      <p:sp>
        <p:nvSpPr>
          <p:cNvPr id="390" name="CustomShape 3"/>
          <p:cNvSpPr/>
          <p:nvPr/>
        </p:nvSpPr>
        <p:spPr>
          <a:xfrm>
            <a:off x="-4618080" y="1855080"/>
            <a:ext cx="109810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pl-PL" sz="2000" b="0" strike="noStrike" spc="-1">
                <a:solidFill>
                  <a:srgbClr val="FFFFFF"/>
                </a:solidFill>
                <a:latin typeface="Century Gothic"/>
                <a:ea typeface="DejaVu Sans"/>
              </a:rPr>
              <a:t>Co wiemy o lęku? Wiemy, że je</a:t>
            </a: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253520" y="1371600"/>
            <a:ext cx="7017480" cy="374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pl-PL" sz="2400" b="0" strike="noStrike" spc="-1">
                <a:solidFill>
                  <a:srgbClr val="FFFFFF"/>
                </a:solidFill>
                <a:latin typeface="Calibri"/>
                <a:ea typeface="DejaVu Sans"/>
              </a:rPr>
              <a:t>Prezentację opracowały:</a:t>
            </a:r>
            <a:endParaRPr lang="pl-PL" sz="2400" b="0" strike="noStrike" spc="-1">
              <a:latin typeface="Arial"/>
            </a:endParaRPr>
          </a:p>
          <a:p>
            <a:pPr>
              <a:lnSpc>
                <a:spcPct val="150000"/>
              </a:lnSpc>
            </a:pPr>
            <a:endParaRPr lang="pl-PL" sz="2400" b="0" strike="noStrike" spc="-1">
              <a:latin typeface="Arial"/>
            </a:endParaRPr>
          </a:p>
          <a:p>
            <a:pPr>
              <a:lnSpc>
                <a:spcPct val="150000"/>
              </a:lnSpc>
            </a:pPr>
            <a:r>
              <a:rPr lang="pl-PL" sz="2400" b="0" strike="noStrike" spc="-1">
                <a:solidFill>
                  <a:srgbClr val="FFFFFF"/>
                </a:solidFill>
                <a:latin typeface="Calibri"/>
                <a:ea typeface="DejaVu Sans"/>
              </a:rPr>
              <a:t>Magdalena Berg - psycholog szkolny</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Monika Śliwowska - terapeuta pedagogiczny</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Ewa Nowińska - pedagog specjalny</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Monika Błażyńska - logopeda szkolny</a:t>
            </a:r>
            <a:endParaRPr lang="pl-PL" sz="2400" b="0" strike="noStrike" spc="-1">
              <a:latin typeface="Arial"/>
            </a:endParaRPr>
          </a:p>
          <a:p>
            <a:pPr>
              <a:lnSpc>
                <a:spcPct val="150000"/>
              </a:lnSpc>
            </a:pPr>
            <a:r>
              <a:rPr lang="pl-PL" sz="2400" b="0" strike="noStrike" spc="-1">
                <a:solidFill>
                  <a:srgbClr val="FFFFFF"/>
                </a:solidFill>
                <a:latin typeface="Calibri"/>
                <a:ea typeface="DejaVu Sans"/>
              </a:rPr>
              <a:t>Marzena Gałązka - pedagog szkolny</a:t>
            </a:r>
            <a:endParaRPr lang="pl-PL" sz="2400" b="0" strike="noStrike" spc="-1">
              <a:latin typeface="Arial"/>
            </a:endParaRPr>
          </a:p>
          <a:p>
            <a:pPr>
              <a:lnSpc>
                <a:spcPct val="150000"/>
              </a:lnSpc>
            </a:pPr>
            <a:endParaRPr lang="pl-PL" sz="2400" b="0" strike="noStrike" spc="-1">
              <a:latin typeface="Arial"/>
            </a:endParaRPr>
          </a:p>
          <a:p>
            <a:pPr>
              <a:lnSpc>
                <a:spcPct val="150000"/>
              </a:lnSpc>
            </a:pPr>
            <a:endParaRPr lang="pl-PL" sz="2400" b="0" strike="noStrike" spc="-1">
              <a:latin typeface="Arial"/>
            </a:endParaRPr>
          </a:p>
        </p:txBody>
      </p:sp>
      <p:pic>
        <p:nvPicPr>
          <p:cNvPr id="483" name="Grafika 3"/>
          <p:cNvPicPr/>
          <p:nvPr/>
        </p:nvPicPr>
        <p:blipFill>
          <a:blip r:embed="rId2"/>
          <a:stretch/>
        </p:blipFill>
        <p:spPr>
          <a:xfrm>
            <a:off x="9200880" y="2304000"/>
            <a:ext cx="1597320" cy="1597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988200" y="707760"/>
            <a:ext cx="9052560" cy="582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000" b="0" strike="noStrike" spc="-1">
                <a:solidFill>
                  <a:srgbClr val="FFFFFF"/>
                </a:solidFill>
                <a:latin typeface="Calibri"/>
                <a:ea typeface="DejaVu Sans"/>
              </a:rPr>
              <a:t>Materiały źródłowe:</a:t>
            </a:r>
            <a:endParaRPr lang="pl-PL" sz="2000" b="0" strike="noStrike" spc="-1">
              <a:latin typeface="Arial"/>
            </a:endParaRPr>
          </a:p>
          <a:p>
            <a:pPr>
              <a:lnSpc>
                <a:spcPct val="100000"/>
              </a:lnSpc>
            </a:pPr>
            <a:r>
              <a:rPr lang="pl-PL" sz="2000" b="0" u="sng" strike="noStrike" spc="-1">
                <a:solidFill>
                  <a:srgbClr val="0000FF"/>
                </a:solidFill>
                <a:uFillTx/>
                <a:latin typeface="Calibri"/>
                <a:ea typeface="DejaVu Sans"/>
                <a:hlinkClick r:id="rId2"/>
              </a:rPr>
              <a:t>https://dziecisawazne.pl/wspierac-motywacje-wewnetrzna-dziecka/</a:t>
            </a:r>
            <a:endParaRPr lang="pl-PL" sz="2000" b="0" strike="noStrike" spc="-1">
              <a:latin typeface="Arial"/>
            </a:endParaRPr>
          </a:p>
          <a:p>
            <a:pPr>
              <a:lnSpc>
                <a:spcPct val="100000"/>
              </a:lnSpc>
            </a:pPr>
            <a:endParaRPr lang="pl-PL" sz="2000" b="0" strike="noStrike" spc="-1">
              <a:latin typeface="Arial"/>
            </a:endParaRPr>
          </a:p>
          <a:p>
            <a:pPr>
              <a:lnSpc>
                <a:spcPct val="100000"/>
              </a:lnSpc>
            </a:pPr>
            <a:r>
              <a:rPr lang="pl-PL" sz="2000" b="0" u="sng" strike="noStrike" spc="-1">
                <a:solidFill>
                  <a:srgbClr val="0000FF"/>
                </a:solidFill>
                <a:uFillTx/>
                <a:latin typeface="Calibri"/>
                <a:ea typeface="DejaVu Sans"/>
                <a:hlinkClick r:id="rId3"/>
              </a:rPr>
              <a:t>https://dziecisawazne.pl/dlaczego-dziecko-potrafi-sie-skupic/</a:t>
            </a:r>
            <a:endParaRPr lang="pl-PL" sz="2000" b="0" strike="noStrike" spc="-1">
              <a:latin typeface="Arial"/>
            </a:endParaRPr>
          </a:p>
          <a:p>
            <a:pPr>
              <a:lnSpc>
                <a:spcPct val="100000"/>
              </a:lnSpc>
            </a:pPr>
            <a:endParaRPr lang="pl-PL" sz="2000" b="0" strike="noStrike" spc="-1">
              <a:latin typeface="Arial"/>
            </a:endParaRPr>
          </a:p>
          <a:p>
            <a:pPr>
              <a:lnSpc>
                <a:spcPct val="100000"/>
              </a:lnSpc>
            </a:pPr>
            <a:r>
              <a:rPr lang="pl-PL" sz="2000" b="0" u="sng" strike="noStrike" spc="-1">
                <a:solidFill>
                  <a:srgbClr val="0000FF"/>
                </a:solidFill>
                <a:uFillTx/>
                <a:latin typeface="Calibri"/>
                <a:ea typeface="DejaVu Sans"/>
                <a:hlinkClick r:id="rId4"/>
              </a:rPr>
              <a:t>https://www.puchatek.pl/koncentracja-praktyczne-informacje-i-cwiczenia/</a:t>
            </a:r>
            <a:endParaRPr lang="pl-PL" sz="2000" b="0" strike="noStrike" spc="-1">
              <a:latin typeface="Arial"/>
            </a:endParaRPr>
          </a:p>
          <a:p>
            <a:pPr>
              <a:lnSpc>
                <a:spcPct val="100000"/>
              </a:lnSpc>
            </a:pPr>
            <a:endParaRPr lang="pl-PL" sz="2000" b="0" strike="noStrike" spc="-1">
              <a:latin typeface="Arial"/>
            </a:endParaRPr>
          </a:p>
          <a:p>
            <a:pPr>
              <a:lnSpc>
                <a:spcPct val="100000"/>
              </a:lnSpc>
            </a:pPr>
            <a:r>
              <a:rPr lang="pl-PL" sz="2000" b="0" strike="noStrike" spc="-1">
                <a:solidFill>
                  <a:srgbClr val="FFFFFF"/>
                </a:solidFill>
                <a:latin typeface="Calibri"/>
                <a:ea typeface="DejaVu Sans"/>
              </a:rPr>
              <a:t>Mańkowska I., Rożyńska M., Warsztat specjalisty terapii pedagogicznej, Operon, 2012</a:t>
            </a:r>
            <a:endParaRPr lang="pl-PL" sz="2000" b="0" strike="noStrike" spc="-1">
              <a:latin typeface="Arial"/>
            </a:endParaRPr>
          </a:p>
          <a:p>
            <a:pPr>
              <a:lnSpc>
                <a:spcPct val="100000"/>
              </a:lnSpc>
            </a:pPr>
            <a:endParaRPr lang="pl-PL" sz="2000" b="0" strike="noStrike" spc="-1">
              <a:latin typeface="Arial"/>
            </a:endParaRPr>
          </a:p>
          <a:p>
            <a:pPr>
              <a:lnSpc>
                <a:spcPct val="100000"/>
              </a:lnSpc>
            </a:pPr>
            <a:r>
              <a:rPr lang="pl-PL" sz="2000" b="0" strike="noStrike" spc="-1">
                <a:solidFill>
                  <a:srgbClr val="FFFFFF"/>
                </a:solidFill>
                <a:latin typeface="Calibri"/>
                <a:ea typeface="DejaVu Sans"/>
              </a:rPr>
              <a:t>Grabias S., Logopedyczna klasyfikacja zaburzeń mowy, „Audiofonologia” t. VI (1994). Tegoż: Typologie zaburzeń mowy. Narastanie refleksji logopedycznej, „Logopedia” 23 (1996)</a:t>
            </a:r>
            <a:endParaRPr lang="pl-PL" sz="2000" b="0" strike="noStrike" spc="-1">
              <a:latin typeface="Arial"/>
            </a:endParaRPr>
          </a:p>
          <a:p>
            <a:pPr>
              <a:lnSpc>
                <a:spcPct val="100000"/>
              </a:lnSpc>
            </a:pPr>
            <a:br/>
            <a:r>
              <a:rPr lang="pl-PL" sz="2000" b="0" strike="noStrike" spc="-1">
                <a:solidFill>
                  <a:srgbClr val="FFFFFF"/>
                </a:solidFill>
                <a:latin typeface="Calibri"/>
                <a:ea typeface="DejaVu Sans"/>
              </a:rPr>
              <a:t>Kania J.T., Podstawy językoznawczej klasyfikacji zaburzeń mowy[w:] J. T. Kania, Szkice logopedyczne, Warszawa 1982</a:t>
            </a:r>
            <a:endParaRPr lang="pl-PL" sz="2000" b="0" strike="noStrike" spc="-1">
              <a:latin typeface="Arial"/>
            </a:endParaRPr>
          </a:p>
          <a:p>
            <a:pPr>
              <a:lnSpc>
                <a:spcPct val="100000"/>
              </a:lnSpc>
            </a:pPr>
            <a:br/>
            <a:r>
              <a:rPr lang="pl-PL" sz="2000" b="0" strike="noStrike" spc="-1">
                <a:solidFill>
                  <a:srgbClr val="FFFFFF"/>
                </a:solidFill>
                <a:latin typeface="Calibri"/>
                <a:ea typeface="DejaVu Sans"/>
              </a:rPr>
              <a:t>Styczek I., Logopedia, Warszawa 1979</a:t>
            </a:r>
            <a:endParaRPr lang="pl-PL" sz="2000" b="0" strike="noStrike" spc="-1">
              <a:latin typeface="Arial"/>
            </a:endParaRPr>
          </a:p>
          <a:p>
            <a:pPr>
              <a:lnSpc>
                <a:spcPct val="100000"/>
              </a:lnSpc>
            </a:pPr>
            <a:endParaRPr lang="pl-PL" sz="2000" b="0" strike="noStrike" spc="-1">
              <a:latin typeface="Arial"/>
            </a:endParaRPr>
          </a:p>
          <a:p>
            <a:pPr>
              <a:lnSpc>
                <a:spcPct val="100000"/>
              </a:lnSpc>
            </a:pPr>
            <a:endParaRPr lang="pl-PL" sz="2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646200" y="452880"/>
            <a:ext cx="9401760" cy="13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4400" b="0" strike="noStrike" spc="-1">
                <a:solidFill>
                  <a:srgbClr val="FFFFFF"/>
                </a:solidFill>
                <a:latin typeface="Century Gothic"/>
                <a:ea typeface="DejaVu Sans"/>
              </a:rPr>
              <a:t>WSTĘP - Co z tym lękiem?</a:t>
            </a:r>
            <a:endParaRPr lang="pl-PL" sz="4400" b="0" strike="noStrike" spc="-1">
              <a:latin typeface="Arial"/>
            </a:endParaRPr>
          </a:p>
        </p:txBody>
      </p:sp>
      <p:sp>
        <p:nvSpPr>
          <p:cNvPr id="392" name="CustomShape 2"/>
          <p:cNvSpPr/>
          <p:nvPr/>
        </p:nvSpPr>
        <p:spPr>
          <a:xfrm>
            <a:off x="432000" y="1927440"/>
            <a:ext cx="6549480" cy="4192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431800" indent="-321310">
              <a:spcBef>
                <a:spcPts val="1417"/>
              </a:spcBef>
              <a:buClr>
                <a:srgbClr val="000000"/>
              </a:buClr>
              <a:buSzPct val="45000"/>
              <a:buFont typeface="Wingdings" charset="2"/>
              <a:buChar char=""/>
            </a:pPr>
            <a:r>
              <a:rPr lang="pl-PL" sz="2200" b="0" strike="noStrike" spc="-1">
                <a:solidFill>
                  <a:srgbClr val="FFFFFF"/>
                </a:solidFill>
                <a:latin typeface="Century Gothic"/>
                <a:ea typeface="DejaVu Sans"/>
              </a:rPr>
              <a:t>Obecna sytuacja związana z pandemią </a:t>
            </a:r>
            <a:br>
              <a:rPr/>
            </a:br>
            <a:r>
              <a:rPr lang="pl-PL" sz="2200" b="0" strike="noStrike" spc="-1">
                <a:solidFill>
                  <a:srgbClr val="FFFFFF"/>
                </a:solidFill>
                <a:latin typeface="Century Gothic"/>
                <a:ea typeface="DejaVu Sans"/>
              </a:rPr>
              <a:t>może sprzyjać powstawaniu lęku zarówno </a:t>
            </a:r>
            <a:br>
              <a:rPr/>
            </a:br>
            <a:r>
              <a:rPr lang="pl-PL" sz="2200" b="0" strike="noStrike" spc="-1">
                <a:solidFill>
                  <a:srgbClr val="FFFFFF"/>
                </a:solidFill>
                <a:latin typeface="Century Gothic"/>
                <a:ea typeface="DejaVu Sans"/>
              </a:rPr>
              <a:t>u młodszych, jak i starszych dzieci. Może rodzić, w umysłach naszych pociech, wiele irracjonalnych (ale ważnych!) pytań, </a:t>
            </a:r>
            <a:br>
              <a:rPr lang="pl-PL" sz="2200" spc="-1">
                <a:solidFill>
                  <a:srgbClr val="FFFFFF"/>
                </a:solidFill>
                <a:latin typeface="Century Gothic"/>
                <a:ea typeface="DejaVu Sans"/>
              </a:rPr>
            </a:br>
            <a:r>
              <a:rPr lang="pl-PL" sz="2200" b="0" strike="noStrike" spc="-1">
                <a:solidFill>
                  <a:srgbClr val="FFFFFF"/>
                </a:solidFill>
                <a:latin typeface="Century Gothic"/>
                <a:ea typeface="DejaVu Sans"/>
              </a:rPr>
              <a:t>z którymi musimy się zmierzyć. Nagle, </a:t>
            </a:r>
            <a:br>
              <a:rPr lang="pl-PL" sz="2200" spc="-1">
                <a:solidFill>
                  <a:srgbClr val="FFFFFF"/>
                </a:solidFill>
                <a:latin typeface="Century Gothic"/>
                <a:ea typeface="DejaVu Sans"/>
              </a:rPr>
            </a:br>
            <a:r>
              <a:rPr lang="pl-PL" sz="2200" b="0" strike="noStrike" spc="-1">
                <a:solidFill>
                  <a:srgbClr val="FFFFFF"/>
                </a:solidFill>
                <a:latin typeface="Century Gothic"/>
                <a:ea typeface="DejaVu Sans"/>
              </a:rPr>
              <a:t>w dziecięcym świecie, pojawiło się wiele nowych słów takich jak np. </a:t>
            </a:r>
            <a:r>
              <a:rPr lang="pl-PL" sz="2200" b="0" strike="noStrike" spc="-1" err="1">
                <a:solidFill>
                  <a:srgbClr val="FFFFFF"/>
                </a:solidFill>
                <a:latin typeface="Century Gothic"/>
                <a:ea typeface="DejaVu Sans"/>
              </a:rPr>
              <a:t>koronawirus</a:t>
            </a:r>
            <a:r>
              <a:rPr lang="pl-PL" sz="2200" b="0" strike="noStrike" spc="-1">
                <a:solidFill>
                  <a:srgbClr val="FFFFFF"/>
                </a:solidFill>
                <a:latin typeface="Century Gothic"/>
                <a:ea typeface="DejaVu Sans"/>
              </a:rPr>
              <a:t>, pandemia, czy </a:t>
            </a:r>
            <a:r>
              <a:rPr lang="pl-PL" sz="2200" spc="-1">
                <a:solidFill>
                  <a:srgbClr val="FFFFFF"/>
                </a:solidFill>
                <a:latin typeface="Century Gothic"/>
                <a:ea typeface="DejaVu Sans"/>
              </a:rPr>
              <a:t>Covid-19 a</a:t>
            </a:r>
            <a:r>
              <a:rPr lang="pl-PL" sz="2200" b="0" strike="noStrike" spc="-1">
                <a:solidFill>
                  <a:srgbClr val="FFFFFF"/>
                </a:solidFill>
                <a:latin typeface="Century Gothic"/>
                <a:ea typeface="DejaVu Sans"/>
              </a:rPr>
              <a:t> wraz z nimi wiele pytań i emocji. Bądźmy na nie gotowi. Rozmawiajmy ze spokojem i troską.</a:t>
            </a:r>
            <a:endParaRPr lang="pl-PL" sz="2200" b="0" strike="noStrike" spc="-1">
              <a:latin typeface="Arial"/>
            </a:endParaRPr>
          </a:p>
        </p:txBody>
      </p:sp>
      <p:sp>
        <p:nvSpPr>
          <p:cNvPr id="393" name="CustomShape 3"/>
          <p:cNvSpPr/>
          <p:nvPr/>
        </p:nvSpPr>
        <p:spPr>
          <a:xfrm>
            <a:off x="-4618080" y="1855080"/>
            <a:ext cx="109810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pl-PL" sz="2000" b="0" strike="noStrike" spc="-1">
                <a:solidFill>
                  <a:srgbClr val="FFFFFF"/>
                </a:solidFill>
                <a:latin typeface="Century Gothic"/>
                <a:ea typeface="DejaVu Sans"/>
              </a:rPr>
              <a:t>Co wiemy o lęku? Wiemy, że je</a:t>
            </a:r>
            <a:endParaRPr lang="pl-PL" sz="2000" b="0" strike="noStrike" spc="-1">
              <a:latin typeface="Arial"/>
            </a:endParaRPr>
          </a:p>
        </p:txBody>
      </p:sp>
      <p:pic>
        <p:nvPicPr>
          <p:cNvPr id="394" name="Obraz 393"/>
          <p:cNvPicPr/>
          <p:nvPr/>
        </p:nvPicPr>
        <p:blipFill>
          <a:blip r:embed="rId2"/>
          <a:stretch/>
        </p:blipFill>
        <p:spPr>
          <a:xfrm>
            <a:off x="7200000" y="2160000"/>
            <a:ext cx="3597480" cy="359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646200" y="452880"/>
            <a:ext cx="9401760" cy="139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pl-PL" sz="4400" b="0" strike="noStrike" spc="-1">
                <a:solidFill>
                  <a:srgbClr val="FFFFFF"/>
                </a:solidFill>
                <a:latin typeface="Century Gothic"/>
                <a:ea typeface="DejaVu Sans"/>
              </a:rPr>
              <a:t>WSTĘP - Co z tym lękiem?</a:t>
            </a:r>
            <a:endParaRPr lang="pl-PL" sz="4400" b="0" strike="noStrike" spc="-1">
              <a:latin typeface="Arial"/>
            </a:endParaRPr>
          </a:p>
        </p:txBody>
      </p:sp>
      <p:sp>
        <p:nvSpPr>
          <p:cNvPr id="396" name="CustomShape 2"/>
          <p:cNvSpPr/>
          <p:nvPr/>
        </p:nvSpPr>
        <p:spPr>
          <a:xfrm>
            <a:off x="377280" y="1999440"/>
            <a:ext cx="6621480" cy="4336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431800" indent="-321310">
              <a:spcBef>
                <a:spcPts val="1417"/>
              </a:spcBef>
              <a:buClr>
                <a:srgbClr val="000000"/>
              </a:buClr>
              <a:buSzPct val="45000"/>
              <a:buFont typeface="Wingdings" charset="2"/>
              <a:buChar char=""/>
            </a:pPr>
            <a:r>
              <a:rPr lang="pl-PL" sz="2200" b="0" strike="noStrike" spc="-1">
                <a:solidFill>
                  <a:srgbClr val="FFFFFF"/>
                </a:solidFill>
                <a:latin typeface="Century Gothic"/>
                <a:ea typeface="DejaVu Sans"/>
              </a:rPr>
              <a:t>Lęk ma</a:t>
            </a:r>
            <a:r>
              <a:rPr lang="pl-PL" sz="2200" spc="-1">
                <a:solidFill>
                  <a:srgbClr val="FFFFFF"/>
                </a:solidFill>
                <a:latin typeface="Century Gothic"/>
                <a:ea typeface="DejaVu Sans"/>
              </a:rPr>
              <a:t> </a:t>
            </a:r>
            <a:r>
              <a:rPr lang="pl-PL" sz="2200" b="0" strike="noStrike" spc="-1">
                <a:solidFill>
                  <a:srgbClr val="FFFFFF"/>
                </a:solidFill>
                <a:latin typeface="Century Gothic"/>
                <a:ea typeface="DejaVu Sans"/>
              </a:rPr>
              <a:t> negatywny wpływ na edukację dzieci. Utrzymujące się stany lękowe mogą mocno utrudniać proces uczenia się. Zaobserwujemy u dzieci wówczas obniżoną motywację, czy problemy z koncentracją uwagi. Ponadto lęk może mieć </a:t>
            </a:r>
            <a:r>
              <a:rPr lang="pl-PL" sz="2200" spc="-1">
                <a:solidFill>
                  <a:srgbClr val="FFFFFF"/>
                </a:solidFill>
                <a:latin typeface="Century Gothic"/>
                <a:ea typeface="DejaVu Sans"/>
              </a:rPr>
              <a:t>też niekorzystny</a:t>
            </a:r>
            <a:r>
              <a:rPr lang="pl-PL" sz="2200" b="0" strike="noStrike" spc="-1">
                <a:solidFill>
                  <a:srgbClr val="FFFFFF"/>
                </a:solidFill>
                <a:latin typeface="Century Gothic"/>
                <a:ea typeface="DejaVu Sans"/>
              </a:rPr>
              <a:t> wpływ na rozwój mowy </a:t>
            </a:r>
            <a:br>
              <a:rPr/>
            </a:br>
            <a:r>
              <a:rPr lang="pl-PL" sz="2200" b="0" strike="noStrike" spc="-1">
                <a:solidFill>
                  <a:srgbClr val="FFFFFF"/>
                </a:solidFill>
                <a:latin typeface="Century Gothic"/>
                <a:ea typeface="DejaVu Sans"/>
              </a:rPr>
              <a:t>i komunikację. Pamiętajmy, że to trudny czas dla wszystkich domowników ale trzymając się razem</a:t>
            </a:r>
            <a:r>
              <a:rPr lang="pl-PL" sz="2200" spc="-1">
                <a:solidFill>
                  <a:srgbClr val="FFFFFF"/>
                </a:solidFill>
                <a:latin typeface="Century Gothic"/>
                <a:ea typeface="DejaVu Sans"/>
              </a:rPr>
              <a:t> </a:t>
            </a:r>
            <a:r>
              <a:rPr lang="pl-PL" sz="2200" b="0" strike="noStrike" spc="-1">
                <a:solidFill>
                  <a:srgbClr val="FFFFFF"/>
                </a:solidFill>
                <a:latin typeface="Century Gothic"/>
                <a:ea typeface="DejaVu Sans"/>
              </a:rPr>
              <a:t>i dbając o swoje potrzeby lepiej go zniesiemy i pokonamy lęki.</a:t>
            </a:r>
            <a:endParaRPr lang="pl-PL" sz="2200" b="0" strike="noStrike" spc="-1">
              <a:latin typeface="Arial"/>
            </a:endParaRPr>
          </a:p>
        </p:txBody>
      </p:sp>
      <p:sp>
        <p:nvSpPr>
          <p:cNvPr id="397" name="CustomShape 3"/>
          <p:cNvSpPr/>
          <p:nvPr/>
        </p:nvSpPr>
        <p:spPr>
          <a:xfrm>
            <a:off x="-4618080" y="1855080"/>
            <a:ext cx="10981080" cy="6548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480">
              <a:lnSpc>
                <a:spcPct val="100000"/>
              </a:lnSpc>
              <a:spcBef>
                <a:spcPts val="1417"/>
              </a:spcBef>
              <a:buClr>
                <a:srgbClr val="000000"/>
              </a:buClr>
              <a:buSzPct val="45000"/>
              <a:buFont typeface="Wingdings" charset="2"/>
              <a:buChar char=""/>
            </a:pPr>
            <a:r>
              <a:rPr lang="pl-PL" sz="2000" b="0" strike="noStrike" spc="-1">
                <a:solidFill>
                  <a:srgbClr val="FFFFFF"/>
                </a:solidFill>
                <a:latin typeface="Century Gothic"/>
                <a:ea typeface="DejaVu Sans"/>
              </a:rPr>
              <a:t>Co wiemy o lęku? Wiemy, że je</a:t>
            </a:r>
            <a:endParaRPr lang="pl-PL" sz="2000" b="0" strike="noStrike" spc="-1">
              <a:latin typeface="Arial"/>
            </a:endParaRPr>
          </a:p>
        </p:txBody>
      </p:sp>
      <p:pic>
        <p:nvPicPr>
          <p:cNvPr id="398" name="Obraz 397"/>
          <p:cNvPicPr/>
          <p:nvPr/>
        </p:nvPicPr>
        <p:blipFill>
          <a:blip r:embed="rId2"/>
          <a:stretch/>
        </p:blipFill>
        <p:spPr>
          <a:xfrm>
            <a:off x="7200000" y="2160000"/>
            <a:ext cx="3597480" cy="3611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8280000" y="2520000"/>
            <a:ext cx="3526200" cy="1366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4800" b="0" strike="noStrike" spc="-1">
                <a:solidFill>
                  <a:srgbClr val="000000"/>
                </a:solidFill>
                <a:latin typeface="Arial"/>
                <a:ea typeface="DejaVu Sans"/>
              </a:rPr>
              <a:t>CZĘŚĆ I</a:t>
            </a:r>
            <a:endParaRPr lang="pl-PL" sz="4800" b="0" strike="noStrike" spc="-1">
              <a:latin typeface="Arial"/>
            </a:endParaRPr>
          </a:p>
        </p:txBody>
      </p:sp>
      <p:sp>
        <p:nvSpPr>
          <p:cNvPr id="400" name="CustomShape 2"/>
          <p:cNvSpPr/>
          <p:nvPr/>
        </p:nvSpPr>
        <p:spPr>
          <a:xfrm>
            <a:off x="3168000" y="775080"/>
            <a:ext cx="5110200" cy="4911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pl-PL" sz="6600" b="0" strike="noStrike" spc="-1">
                <a:solidFill>
                  <a:srgbClr val="000000"/>
                </a:solidFill>
                <a:latin typeface="Arial"/>
                <a:ea typeface="DejaVu Sans"/>
              </a:rPr>
              <a:t>Lęk </a:t>
            </a:r>
            <a:endParaRPr lang="pl-PL" sz="6600" b="0" strike="noStrike" spc="-1">
              <a:latin typeface="Arial"/>
            </a:endParaRPr>
          </a:p>
          <a:p>
            <a:pPr algn="ctr">
              <a:lnSpc>
                <a:spcPct val="100000"/>
              </a:lnSpc>
            </a:pPr>
            <a:r>
              <a:rPr lang="pl-PL" sz="6600" b="0" strike="noStrike" spc="-1">
                <a:solidFill>
                  <a:srgbClr val="000000"/>
                </a:solidFill>
                <a:latin typeface="Arial"/>
                <a:ea typeface="DejaVu Sans"/>
              </a:rPr>
              <a:t>a motywacja</a:t>
            </a:r>
            <a:endParaRPr lang="pl-PL" sz="66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2412360" y="1844640"/>
            <a:ext cx="7809120" cy="153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pl-PL" sz="9600" b="1" strike="noStrike" spc="-1">
                <a:solidFill>
                  <a:srgbClr val="580A09"/>
                </a:solidFill>
                <a:latin typeface="Calibri"/>
                <a:ea typeface="DejaVu Sans"/>
              </a:rPr>
              <a:t>MOTYWACJA</a:t>
            </a:r>
            <a:endParaRPr lang="pl-PL" sz="9600" b="0" strike="noStrike" spc="-1">
              <a:latin typeface="Arial"/>
            </a:endParaRPr>
          </a:p>
        </p:txBody>
      </p:sp>
      <p:sp>
        <p:nvSpPr>
          <p:cNvPr id="402" name="CustomShape 2"/>
          <p:cNvSpPr/>
          <p:nvPr/>
        </p:nvSpPr>
        <p:spPr>
          <a:xfrm>
            <a:off x="1155600" y="4636800"/>
            <a:ext cx="10238400" cy="233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1001"/>
              </a:spcBef>
            </a:pPr>
            <a:r>
              <a:rPr lang="pl-PL" sz="4400" b="1" strike="noStrike" cap="all" spc="-1">
                <a:solidFill>
                  <a:srgbClr val="8AD0D6"/>
                </a:solidFill>
                <a:latin typeface="Calibri"/>
                <a:ea typeface="DejaVu Sans"/>
              </a:rPr>
              <a:t>zewnętrzna </a:t>
            </a:r>
            <a:r>
              <a:rPr lang="pl-PL" sz="5400" b="1" strike="noStrike" cap="all" spc="-1">
                <a:solidFill>
                  <a:srgbClr val="8AD0D6"/>
                </a:solidFill>
                <a:latin typeface="Calibri"/>
                <a:ea typeface="DejaVu Sans"/>
              </a:rPr>
              <a:t> </a:t>
            </a:r>
            <a:r>
              <a:rPr lang="pl-PL" sz="5400" b="1" strike="noStrike" cap="all" spc="-1">
                <a:solidFill>
                  <a:srgbClr val="8AD0D6"/>
                </a:solidFill>
                <a:latin typeface="Century Gothic"/>
                <a:ea typeface="DejaVu Sans"/>
              </a:rPr>
              <a:t>              </a:t>
            </a:r>
            <a:r>
              <a:rPr lang="pl-PL" sz="4800" b="1" strike="noStrike" cap="all" spc="-1">
                <a:solidFill>
                  <a:srgbClr val="8AD0D6"/>
                </a:solidFill>
                <a:latin typeface="Calibri"/>
                <a:ea typeface="DejaVu Sans"/>
              </a:rPr>
              <a:t>wewnętrzna</a:t>
            </a:r>
            <a:endParaRPr lang="pl-PL" sz="4800" b="0" strike="noStrike" spc="-1">
              <a:latin typeface="Arial"/>
            </a:endParaRPr>
          </a:p>
        </p:txBody>
      </p:sp>
      <p:sp>
        <p:nvSpPr>
          <p:cNvPr id="403" name="CustomShape 3"/>
          <p:cNvSpPr/>
          <p:nvPr/>
        </p:nvSpPr>
        <p:spPr>
          <a:xfrm rot="2575200">
            <a:off x="8351640" y="3428640"/>
            <a:ext cx="1685520" cy="101088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04" name="CustomShape 4"/>
          <p:cNvSpPr/>
          <p:nvPr/>
        </p:nvSpPr>
        <p:spPr>
          <a:xfrm rot="8448000">
            <a:off x="2130840" y="3433680"/>
            <a:ext cx="1645200" cy="10944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05" name="CustomShape 5"/>
          <p:cNvSpPr/>
          <p:nvPr/>
        </p:nvSpPr>
        <p:spPr>
          <a:xfrm>
            <a:off x="1238040" y="5599080"/>
            <a:ext cx="4400280" cy="69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000" b="1" strike="noStrike" spc="-1">
                <a:solidFill>
                  <a:srgbClr val="FFFFFF"/>
                </a:solidFill>
                <a:latin typeface="Calibri"/>
                <a:ea typeface="DejaVu Sans"/>
              </a:rPr>
              <a:t>Wypływa z zainteresowania, zamiłowania do czegoś</a:t>
            </a:r>
            <a:endParaRPr lang="pl-PL" sz="2000" b="0" strike="noStrike" spc="-1">
              <a:latin typeface="Arial"/>
            </a:endParaRPr>
          </a:p>
        </p:txBody>
      </p:sp>
      <p:sp>
        <p:nvSpPr>
          <p:cNvPr id="406" name="CustomShape 6"/>
          <p:cNvSpPr/>
          <p:nvPr/>
        </p:nvSpPr>
        <p:spPr>
          <a:xfrm>
            <a:off x="7666920" y="5643360"/>
            <a:ext cx="3727080" cy="69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2000" b="1" strike="noStrike" spc="-1">
                <a:solidFill>
                  <a:srgbClr val="FFFFFF"/>
                </a:solidFill>
                <a:latin typeface="Calibri"/>
                <a:ea typeface="DejaVu Sans"/>
              </a:rPr>
              <a:t>Stwarza zachętę do działania poprzez system kar i nagród</a:t>
            </a:r>
            <a:endParaRPr lang="pl-PL" sz="2000" b="0" strike="noStrike" spc="-1">
              <a:latin typeface="Arial"/>
            </a:endParaRPr>
          </a:p>
        </p:txBody>
      </p:sp>
      <p:sp>
        <p:nvSpPr>
          <p:cNvPr id="407" name="CustomShape 7"/>
          <p:cNvSpPr/>
          <p:nvPr/>
        </p:nvSpPr>
        <p:spPr>
          <a:xfrm>
            <a:off x="294840" y="655560"/>
            <a:ext cx="7369200"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4000" b="1" i="1" u="sng" strike="noStrike" spc="-1">
                <a:solidFill>
                  <a:srgbClr val="FFFFFF"/>
                </a:solidFill>
                <a:uFillTx/>
                <a:latin typeface="Century Gothic"/>
                <a:ea typeface="DejaVu Sans"/>
              </a:rPr>
              <a:t>Wpływ lęku na motywację…</a:t>
            </a:r>
            <a:endParaRPr lang="pl-PL" sz="40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646200" y="452880"/>
            <a:ext cx="9401760" cy="139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4200" b="0" i="1" strike="noStrike" spc="-1">
                <a:solidFill>
                  <a:srgbClr val="EBEBEB"/>
                </a:solidFill>
                <a:latin typeface="Century Gothic"/>
                <a:ea typeface="DejaVu Sans"/>
              </a:rPr>
              <a:t>Dlaczego jeden uczeń posiada motywację do nauki, a inny nie?</a:t>
            </a:r>
            <a:endParaRPr lang="pl-PL" sz="4200" b="0" strike="noStrike" spc="-1">
              <a:latin typeface="Arial"/>
            </a:endParaRPr>
          </a:p>
        </p:txBody>
      </p:sp>
      <p:pic>
        <p:nvPicPr>
          <p:cNvPr id="409" name="Symbol zastępczy zawartości 4"/>
          <p:cNvPicPr/>
          <p:nvPr/>
        </p:nvPicPr>
        <p:blipFill>
          <a:blip r:embed="rId2"/>
          <a:stretch/>
        </p:blipFill>
        <p:spPr>
          <a:xfrm>
            <a:off x="9250560" y="584280"/>
            <a:ext cx="1266120" cy="1266120"/>
          </a:xfrm>
          <a:prstGeom prst="rect">
            <a:avLst/>
          </a:prstGeom>
          <a:ln>
            <a:noFill/>
          </a:ln>
        </p:spPr>
      </p:pic>
      <p:sp>
        <p:nvSpPr>
          <p:cNvPr id="410" name="CustomShape 2"/>
          <p:cNvSpPr/>
          <p:nvPr/>
        </p:nvSpPr>
        <p:spPr>
          <a:xfrm>
            <a:off x="869760" y="2077560"/>
            <a:ext cx="10948320" cy="484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pl-PL" sz="7200" b="1" strike="noStrike" spc="-1">
                <a:solidFill>
                  <a:srgbClr val="FFFFFF"/>
                </a:solidFill>
                <a:latin typeface="Century Gothic"/>
                <a:ea typeface="DejaVu Sans"/>
              </a:rPr>
              <a:t>CEL            CZYNNIKI</a:t>
            </a:r>
            <a:endParaRPr lang="pl-PL" sz="7200" b="0" strike="noStrike" spc="-1">
              <a:latin typeface="Arial"/>
            </a:endParaRPr>
          </a:p>
          <a:p>
            <a:pPr>
              <a:lnSpc>
                <a:spcPct val="100000"/>
              </a:lnSpc>
            </a:pPr>
            <a:r>
              <a:rPr lang="pl-PL" sz="5400" b="1" strike="noStrike" spc="-1">
                <a:solidFill>
                  <a:srgbClr val="FFFFFF"/>
                </a:solidFill>
                <a:latin typeface="Century Gothic"/>
                <a:ea typeface="DejaVu Sans"/>
              </a:rPr>
              <a:t>                           </a:t>
            </a:r>
            <a:endParaRPr lang="pl-PL" sz="5400" b="0" strike="noStrike" spc="-1">
              <a:latin typeface="Arial"/>
            </a:endParaRPr>
          </a:p>
          <a:p>
            <a:pPr>
              <a:lnSpc>
                <a:spcPct val="100000"/>
              </a:lnSpc>
            </a:pPr>
            <a:endParaRPr lang="pl-PL" sz="5400" b="0" strike="noStrike" spc="-1">
              <a:latin typeface="Arial"/>
            </a:endParaRPr>
          </a:p>
          <a:p>
            <a:pPr>
              <a:lnSpc>
                <a:spcPct val="100000"/>
              </a:lnSpc>
            </a:pPr>
            <a:r>
              <a:rPr lang="pl-PL" sz="4400" b="1" strike="noStrike" spc="-1">
                <a:solidFill>
                  <a:srgbClr val="FFFFFF"/>
                </a:solidFill>
                <a:latin typeface="Century Gothic"/>
                <a:ea typeface="DejaVu Sans"/>
              </a:rPr>
              <a:t>               środowisko       doświadczenia</a:t>
            </a:r>
            <a:endParaRPr lang="pl-PL" sz="4400" b="0" strike="noStrike" spc="-1">
              <a:latin typeface="Arial"/>
            </a:endParaRPr>
          </a:p>
          <a:p>
            <a:pPr>
              <a:lnSpc>
                <a:spcPct val="100000"/>
              </a:lnSpc>
            </a:pPr>
            <a:r>
              <a:rPr lang="pl-PL" sz="4400" b="1" strike="noStrike" spc="-1">
                <a:solidFill>
                  <a:srgbClr val="FFFFFF"/>
                </a:solidFill>
                <a:latin typeface="Century Gothic"/>
                <a:ea typeface="DejaVu Sans"/>
              </a:rPr>
              <a:t>                                             edukacyjne</a:t>
            </a:r>
            <a:endParaRPr lang="pl-PL" sz="4400" b="0" strike="noStrike" spc="-1">
              <a:latin typeface="Arial"/>
            </a:endParaRPr>
          </a:p>
          <a:p>
            <a:pPr>
              <a:lnSpc>
                <a:spcPct val="100000"/>
              </a:lnSpc>
            </a:pPr>
            <a:r>
              <a:rPr lang="pl-PL" sz="4400" b="1" strike="noStrike" spc="-1">
                <a:solidFill>
                  <a:srgbClr val="FFFFFF"/>
                </a:solidFill>
                <a:latin typeface="Century Gothic"/>
                <a:ea typeface="DejaVu Sans"/>
              </a:rPr>
              <a:t>                                              </a:t>
            </a:r>
            <a:endParaRPr lang="pl-PL" sz="4400" b="0" strike="noStrike" spc="-1">
              <a:latin typeface="Arial"/>
            </a:endParaRPr>
          </a:p>
        </p:txBody>
      </p:sp>
      <p:sp>
        <p:nvSpPr>
          <p:cNvPr id="411" name="CustomShape 3"/>
          <p:cNvSpPr/>
          <p:nvPr/>
        </p:nvSpPr>
        <p:spPr>
          <a:xfrm>
            <a:off x="3528000" y="2380320"/>
            <a:ext cx="1362240" cy="42732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412" name="CustomShape 4"/>
          <p:cNvSpPr/>
          <p:nvPr/>
        </p:nvSpPr>
        <p:spPr>
          <a:xfrm rot="5400000">
            <a:off x="5548680" y="3748320"/>
            <a:ext cx="1096920" cy="716400"/>
          </a:xfrm>
          <a:prstGeom prst="bentConnector3">
            <a:avLst>
              <a:gd name="adj1" fmla="val 50000"/>
            </a:avLst>
          </a:prstGeom>
          <a:noFill/>
          <a:ln w="76320">
            <a:solidFill>
              <a:srgbClr val="4A7EBB"/>
            </a:solidFill>
            <a:round/>
            <a:tailEnd type="triangle" w="med" len="med"/>
          </a:ln>
        </p:spPr>
        <p:style>
          <a:lnRef idx="1">
            <a:schemeClr val="accent1"/>
          </a:lnRef>
          <a:fillRef idx="0">
            <a:schemeClr val="accent1"/>
          </a:fillRef>
          <a:effectRef idx="0">
            <a:schemeClr val="accent1"/>
          </a:effectRef>
          <a:fontRef idx="minor"/>
        </p:style>
      </p:sp>
      <p:sp>
        <p:nvSpPr>
          <p:cNvPr id="413" name="CustomShape 5"/>
          <p:cNvSpPr/>
          <p:nvPr/>
        </p:nvSpPr>
        <p:spPr>
          <a:xfrm rot="16200000" flipH="1">
            <a:off x="9681480" y="3783240"/>
            <a:ext cx="1249560" cy="652680"/>
          </a:xfrm>
          <a:prstGeom prst="bentConnector3">
            <a:avLst>
              <a:gd name="adj1" fmla="val 50000"/>
            </a:avLst>
          </a:prstGeom>
          <a:noFill/>
          <a:ln w="76320">
            <a:solidFill>
              <a:srgbClr val="4A7EBB"/>
            </a:solidFill>
            <a:round/>
            <a:tailEnd type="triangle" w="med" len="med"/>
          </a:ln>
        </p:spPr>
        <p:style>
          <a:lnRef idx="1">
            <a:schemeClr val="accent1"/>
          </a:lnRef>
          <a:fillRef idx="0">
            <a:schemeClr val="accent1"/>
          </a:fillRef>
          <a:effectRef idx="0">
            <a:schemeClr val="accent1"/>
          </a:effectRef>
          <a:fontRef idx="minor"/>
        </p:style>
      </p:sp>
      <p:pic>
        <p:nvPicPr>
          <p:cNvPr id="414" name="Grafika 33"/>
          <p:cNvPicPr/>
          <p:nvPr/>
        </p:nvPicPr>
        <p:blipFill>
          <a:blip r:embed="rId3"/>
          <a:stretch/>
        </p:blipFill>
        <p:spPr>
          <a:xfrm>
            <a:off x="1013760" y="3944520"/>
            <a:ext cx="1660320" cy="1660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5" name="CustomShape 1"/>
          <p:cNvSpPr/>
          <p:nvPr/>
        </p:nvSpPr>
        <p:spPr>
          <a:xfrm>
            <a:off x="0" y="0"/>
            <a:ext cx="12189240" cy="6855120"/>
          </a:xfrm>
          <a:prstGeom prst="rect">
            <a:avLst/>
          </a:prstGeom>
          <a:blipFill>
            <a:blip r:embed="rId2"/>
            <a:stretch>
              <a:fillRect/>
            </a:stretch>
          </a:blipFill>
          <a:ln>
            <a:noFill/>
          </a:ln>
        </p:spPr>
        <p:style>
          <a:lnRef idx="2">
            <a:schemeClr val="accent1">
              <a:shade val="50000"/>
            </a:schemeClr>
          </a:lnRef>
          <a:fillRef idx="1003">
            <a:schemeClr val="dk2"/>
          </a:fillRef>
          <a:effectRef idx="0">
            <a:schemeClr val="accent1"/>
          </a:effectRef>
          <a:fontRef idx="minor"/>
        </p:style>
      </p:sp>
      <p:sp>
        <p:nvSpPr>
          <p:cNvPr id="416" name="CustomShape 2"/>
          <p:cNvSpPr/>
          <p:nvPr/>
        </p:nvSpPr>
        <p:spPr>
          <a:xfrm>
            <a:off x="10437840" y="0"/>
            <a:ext cx="682920" cy="114012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17" name="CustomShape 3"/>
          <p:cNvSpPr/>
          <p:nvPr/>
        </p:nvSpPr>
        <p:spPr>
          <a:xfrm>
            <a:off x="8719920" y="1460160"/>
            <a:ext cx="3469320" cy="822960"/>
          </a:xfrm>
          <a:custGeom>
            <a:avLst/>
            <a:gdLst/>
            <a:ahLst/>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style>
          <a:lnRef idx="0">
            <a:scrgbClr r="0" g="0" b="0"/>
          </a:lnRef>
          <a:fillRef idx="0">
            <a:scrgbClr r="0" g="0" b="0"/>
          </a:fillRef>
          <a:effectRef idx="0">
            <a:scrgbClr r="0" g="0" b="0"/>
          </a:effectRef>
          <a:fontRef idx="minor"/>
        </p:style>
      </p:sp>
      <p:sp>
        <p:nvSpPr>
          <p:cNvPr id="418" name="CustomShape 4"/>
          <p:cNvSpPr/>
          <p:nvPr/>
        </p:nvSpPr>
        <p:spPr>
          <a:xfrm>
            <a:off x="0" y="1762200"/>
            <a:ext cx="12189600" cy="5092920"/>
          </a:xfrm>
          <a:custGeom>
            <a:avLst/>
            <a:gdLst/>
            <a:ahLst/>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19" name="CustomShape 5"/>
          <p:cNvSpPr/>
          <p:nvPr/>
        </p:nvSpPr>
        <p:spPr>
          <a:xfrm>
            <a:off x="649080" y="2548440"/>
            <a:ext cx="715068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50000"/>
              </a:lnSpc>
              <a:spcBef>
                <a:spcPts val="1001"/>
              </a:spcBef>
            </a:pPr>
            <a:r>
              <a:rPr lang="pl-PL" sz="2800" b="1" i="1" strike="noStrike" spc="-1">
                <a:solidFill>
                  <a:srgbClr val="000000"/>
                </a:solidFill>
                <a:latin typeface="Century Gothic"/>
                <a:ea typeface="DejaVu Sans"/>
              </a:rPr>
              <a:t>POCZUCIE PORAŻKI I NIEPOWODZENIA MOŻE PROWADZIĆ DO WTÓRNYCH ZABURZEŃ EMOCJONALNO- MOTYWACYJNYCH </a:t>
            </a:r>
            <a:endParaRPr lang="pl-PL" sz="2800" b="0" strike="noStrike" spc="-1">
              <a:latin typeface="Arial"/>
            </a:endParaRPr>
          </a:p>
          <a:p>
            <a:pPr algn="ctr">
              <a:lnSpc>
                <a:spcPct val="150000"/>
              </a:lnSpc>
              <a:spcBef>
                <a:spcPts val="1001"/>
              </a:spcBef>
            </a:pPr>
            <a:r>
              <a:rPr lang="pl-PL" sz="2800" b="1" i="1" strike="noStrike" spc="-1">
                <a:solidFill>
                  <a:srgbClr val="000000"/>
                </a:solidFill>
                <a:latin typeface="Century Gothic"/>
                <a:ea typeface="DejaVu Sans"/>
              </a:rPr>
              <a:t>I WYWOŁYWAĆ LĘK!!!!</a:t>
            </a:r>
            <a:endParaRPr lang="pl-PL" sz="2800" b="0" strike="noStrike" spc="-1">
              <a:latin typeface="Arial"/>
            </a:endParaRPr>
          </a:p>
        </p:txBody>
      </p:sp>
      <p:pic>
        <p:nvPicPr>
          <p:cNvPr id="420" name="Grafika 4"/>
          <p:cNvPicPr/>
          <p:nvPr/>
        </p:nvPicPr>
        <p:blipFill>
          <a:blip r:embed="rId3"/>
          <a:stretch/>
        </p:blipFill>
        <p:spPr>
          <a:xfrm>
            <a:off x="8719920" y="2672280"/>
            <a:ext cx="2820600" cy="282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A8CD30C0D663E4988D202B54A0F4A3F" ma:contentTypeVersion="8" ma:contentTypeDescription="Utwórz nowy dokument." ma:contentTypeScope="" ma:versionID="e66b491ad4abdafdab8518c065a3e724">
  <xsd:schema xmlns:xsd="http://www.w3.org/2001/XMLSchema" xmlns:xs="http://www.w3.org/2001/XMLSchema" xmlns:p="http://schemas.microsoft.com/office/2006/metadata/properties" xmlns:ns2="287c30fa-2bf4-41a3-a76b-6d0082215f15" targetNamespace="http://schemas.microsoft.com/office/2006/metadata/properties" ma:root="true" ma:fieldsID="9dc28ab2c3a68320d3ef0c084c639043" ns2:_="">
    <xsd:import namespace="287c30fa-2bf4-41a3-a76b-6d0082215f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c30fa-2bf4-41a3-a76b-6d0082215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1E6B3-547D-475F-A2B2-80F941053F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E07C9C-BA49-4C27-BF49-BFC67CBDE5EA}">
  <ds:schemaRefs>
    <ds:schemaRef ds:uri="http://schemas.microsoft.com/sharepoint/v3/contenttype/forms"/>
  </ds:schemaRefs>
</ds:datastoreItem>
</file>

<file path=customXml/itemProps3.xml><?xml version="1.0" encoding="utf-8"?>
<ds:datastoreItem xmlns:ds="http://schemas.openxmlformats.org/officeDocument/2006/customXml" ds:itemID="{F9B6715D-19F1-4DC6-A6AF-250B0BC697FE}">
  <ds:schemaRefs>
    <ds:schemaRef ds:uri="287c30fa-2bf4-41a3-a76b-6d0082215f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Panoramiczny</PresentationFormat>
  <Slides>31</Slides>
  <Notes>0</Notes>
  <HiddenSlides>0</HiddenSlides>
  <ScaleCrop>false</ScaleCrop>
  <HeadingPairs>
    <vt:vector size="4" baseType="variant">
      <vt:variant>
        <vt:lpstr>Motyw</vt:lpstr>
      </vt:variant>
      <vt:variant>
        <vt:i4>8</vt:i4>
      </vt:variant>
      <vt:variant>
        <vt:lpstr>Tytuły slajdów</vt:lpstr>
      </vt:variant>
      <vt:variant>
        <vt:i4>31</vt:i4>
      </vt:variant>
    </vt:vector>
  </HeadingPairs>
  <TitlesOfParts>
    <vt:vector size="39" baseType="lpstr">
      <vt:lpstr>Office Theme</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RADZIĆ SOBIE Z LĘKIEM ? </dc:title>
  <dc:subject/>
  <dc:creator>MONIKA Śliwowska</dc:creator>
  <dc:description/>
  <cp:revision>8</cp:revision>
  <dcterms:created xsi:type="dcterms:W3CDTF">2020-04-16T21:30:25Z</dcterms:created>
  <dcterms:modified xsi:type="dcterms:W3CDTF">2020-04-26T16:53:55Z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Panoramiczny</vt:lpwstr>
  </property>
  <property fmtid="{D5CDD505-2E9C-101B-9397-08002B2CF9AE}" pid="9" name="ScaleCrop">
    <vt:bool>false</vt:bool>
  </property>
  <property fmtid="{D5CDD505-2E9C-101B-9397-08002B2CF9AE}" pid="10" name="ShareDoc">
    <vt:bool>false</vt:bool>
  </property>
  <property fmtid="{D5CDD505-2E9C-101B-9397-08002B2CF9AE}" pid="11" name="Slides">
    <vt:i4>30</vt:i4>
  </property>
  <property fmtid="{D5CDD505-2E9C-101B-9397-08002B2CF9AE}" pid="12" name="ContentTypeId">
    <vt:lpwstr>0x0101008A8CD30C0D663E4988D202B54A0F4A3F</vt:lpwstr>
  </property>
</Properties>
</file>